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9" r:id="rId4"/>
    <p:sldId id="262" r:id="rId5"/>
    <p:sldId id="276" r:id="rId6"/>
    <p:sldId id="272" r:id="rId7"/>
    <p:sldId id="273" r:id="rId8"/>
    <p:sldId id="274" r:id="rId9"/>
    <p:sldId id="275" r:id="rId10"/>
    <p:sldId id="263" r:id="rId11"/>
    <p:sldId id="266" r:id="rId12"/>
    <p:sldId id="268" r:id="rId13"/>
    <p:sldId id="270" r:id="rId14"/>
    <p:sldId id="271" r:id="rId1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448" autoAdjust="0"/>
    <p:restoredTop sz="94660"/>
  </p:normalViewPr>
  <p:slideViewPr>
    <p:cSldViewPr>
      <p:cViewPr varScale="1">
        <p:scale>
          <a:sx n="66" d="100"/>
          <a:sy n="66" d="100"/>
        </p:scale>
        <p:origin x="1138" y="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8A1F8-555B-453E-AC1F-803AD1C982F2}" type="datetimeFigureOut">
              <a:rPr lang="nl-NL" smtClean="0"/>
              <a:t>12-12-2015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B949F-60B7-4E3B-B2BD-4C4EEA58DDD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8A1F8-555B-453E-AC1F-803AD1C982F2}" type="datetimeFigureOut">
              <a:rPr lang="nl-NL" smtClean="0"/>
              <a:t>12-12-2015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B949F-60B7-4E3B-B2BD-4C4EEA58DDD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8A1F8-555B-453E-AC1F-803AD1C982F2}" type="datetimeFigureOut">
              <a:rPr lang="nl-NL" smtClean="0"/>
              <a:t>12-12-2015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B949F-60B7-4E3B-B2BD-4C4EEA58DDD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8A1F8-555B-453E-AC1F-803AD1C982F2}" type="datetimeFigureOut">
              <a:rPr lang="nl-NL" smtClean="0"/>
              <a:t>12-12-2015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B949F-60B7-4E3B-B2BD-4C4EEA58DDD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8A1F8-555B-453E-AC1F-803AD1C982F2}" type="datetimeFigureOut">
              <a:rPr lang="nl-NL" smtClean="0"/>
              <a:t>12-12-2015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B949F-60B7-4E3B-B2BD-4C4EEA58DDD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8A1F8-555B-453E-AC1F-803AD1C982F2}" type="datetimeFigureOut">
              <a:rPr lang="nl-NL" smtClean="0"/>
              <a:t>12-12-2015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B949F-60B7-4E3B-B2BD-4C4EEA58DDD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8A1F8-555B-453E-AC1F-803AD1C982F2}" type="datetimeFigureOut">
              <a:rPr lang="nl-NL" smtClean="0"/>
              <a:t>12-12-2015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B949F-60B7-4E3B-B2BD-4C4EEA58DDD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8A1F8-555B-453E-AC1F-803AD1C982F2}" type="datetimeFigureOut">
              <a:rPr lang="nl-NL" smtClean="0"/>
              <a:t>12-12-2015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B949F-60B7-4E3B-B2BD-4C4EEA58DDD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8A1F8-555B-453E-AC1F-803AD1C982F2}" type="datetimeFigureOut">
              <a:rPr lang="nl-NL" smtClean="0"/>
              <a:t>12-12-2015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B949F-60B7-4E3B-B2BD-4C4EEA58DDD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8A1F8-555B-453E-AC1F-803AD1C982F2}" type="datetimeFigureOut">
              <a:rPr lang="nl-NL" smtClean="0"/>
              <a:t>12-12-2015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B949F-60B7-4E3B-B2BD-4C4EEA58DDD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8A1F8-555B-453E-AC1F-803AD1C982F2}" type="datetimeFigureOut">
              <a:rPr lang="nl-NL" smtClean="0"/>
              <a:t>12-12-2015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B949F-60B7-4E3B-B2BD-4C4EEA58DDD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D8A1F8-555B-453E-AC1F-803AD1C982F2}" type="datetimeFigureOut">
              <a:rPr lang="nl-NL" smtClean="0"/>
              <a:t>12-12-2015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B949F-60B7-4E3B-B2BD-4C4EEA58DDDB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2OATRDvDd4o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14554"/>
            <a:ext cx="9144000" cy="2182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nl-NL" sz="4000" dirty="0" smtClean="0">
                <a:solidFill>
                  <a:schemeClr val="bg1"/>
                </a:solidFill>
              </a:rPr>
              <a:t>Training praktijkbegeleider</a:t>
            </a:r>
            <a:endParaRPr lang="nl-NL" sz="4000" dirty="0">
              <a:solidFill>
                <a:schemeClr val="bg1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122681"/>
            <a:ext cx="6400800" cy="1752600"/>
          </a:xfrm>
        </p:spPr>
        <p:txBody>
          <a:bodyPr/>
          <a:lstStyle/>
          <a:p>
            <a:pPr algn="l"/>
            <a:r>
              <a:rPr lang="nl-NL" sz="3600" dirty="0" smtClean="0">
                <a:solidFill>
                  <a:schemeClr val="bg1"/>
                </a:solidFill>
              </a:rPr>
              <a:t>Rol van de begeleider</a:t>
            </a:r>
          </a:p>
          <a:p>
            <a:pPr algn="l"/>
            <a:r>
              <a:rPr lang="nl-NL" dirty="0" smtClean="0">
                <a:solidFill>
                  <a:schemeClr val="bg1"/>
                </a:solidFill>
              </a:rPr>
              <a:t>	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5643570" y="6488668"/>
            <a:ext cx="35004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Regio Scouting Zeeland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857552" y="500042"/>
            <a:ext cx="15859126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Begeleidingstechnieken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r>
              <a:rPr lang="nl-NL" dirty="0" smtClean="0"/>
              <a:t>Vragen stellen</a:t>
            </a:r>
          </a:p>
          <a:p>
            <a:pPr marL="457200" lvl="1" indent="0">
              <a:buNone/>
            </a:pPr>
            <a:r>
              <a:rPr lang="nl-NL" dirty="0" smtClean="0"/>
              <a:t>Bespreken </a:t>
            </a:r>
            <a:r>
              <a:rPr lang="nl-NL" dirty="0"/>
              <a:t>s</a:t>
            </a:r>
            <a:r>
              <a:rPr lang="nl-NL" dirty="0" smtClean="0"/>
              <a:t>oorten vragen; zie schema blz. 39 van de 3 rollen in de map voor praktijkbegeleiders.</a:t>
            </a:r>
          </a:p>
          <a:p>
            <a:pPr marL="457200" lvl="1" indent="0">
              <a:buNone/>
            </a:pPr>
            <a:endParaRPr lang="nl-NL" sz="1000" dirty="0" smtClean="0"/>
          </a:p>
          <a:p>
            <a:pPr marL="457200" lvl="1" indent="0">
              <a:buNone/>
            </a:pPr>
            <a:r>
              <a:rPr lang="nl-NL" dirty="0">
                <a:hlinkClick r:id="rId3"/>
              </a:rPr>
              <a:t>https://</a:t>
            </a:r>
            <a:r>
              <a:rPr lang="nl-NL" dirty="0" smtClean="0">
                <a:hlinkClick r:id="rId3"/>
              </a:rPr>
              <a:t>www.youtube.com/watch?v=2OATRDvDd4o</a:t>
            </a:r>
            <a:endParaRPr lang="nl-NL" dirty="0" smtClean="0"/>
          </a:p>
          <a:p>
            <a:pPr marL="457200" lvl="1" indent="0">
              <a:buNone/>
            </a:pPr>
            <a:endParaRPr lang="nl-NL" sz="1000" dirty="0" smtClean="0"/>
          </a:p>
          <a:p>
            <a:pPr lvl="0"/>
            <a:r>
              <a:rPr lang="nl-NL" dirty="0">
                <a:solidFill>
                  <a:prstClr val="black"/>
                </a:solidFill>
              </a:rPr>
              <a:t>Oefening: Luisteren, samenvatten, doorvragen</a:t>
            </a:r>
          </a:p>
          <a:p>
            <a:pPr marL="457200" lvl="1" indent="0">
              <a:buNone/>
            </a:pPr>
            <a:r>
              <a:rPr lang="nl-NL" dirty="0" smtClean="0"/>
              <a:t>Iemand wordt </a:t>
            </a:r>
            <a:r>
              <a:rPr lang="nl-NL" dirty="0"/>
              <a:t>geïnterviewd door een </a:t>
            </a:r>
            <a:r>
              <a:rPr lang="nl-NL" dirty="0" smtClean="0"/>
              <a:t>cursist</a:t>
            </a:r>
            <a:r>
              <a:rPr lang="nl-NL" dirty="0"/>
              <a:t>, de interviewer vraagt door om het probleem helder te </a:t>
            </a:r>
            <a:r>
              <a:rPr lang="nl-NL" dirty="0" smtClean="0"/>
              <a:t>door te luisteren, samenvatten en doorvragen.</a:t>
            </a:r>
            <a:endParaRPr lang="nl-NL" dirty="0"/>
          </a:p>
          <a:p>
            <a:pPr marL="457200" lvl="1" indent="0">
              <a:buNone/>
            </a:pPr>
            <a:endParaRPr lang="nl-NL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214610" y="6096000"/>
            <a:ext cx="15859126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7" descr="http://www.regiogooi.nl/~webio/upload/phpAvQVck/scouting-academy-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32025" y="6131954"/>
            <a:ext cx="1000100" cy="64292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33628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857552" y="500042"/>
            <a:ext cx="15859126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sz="3200" dirty="0">
                <a:solidFill>
                  <a:schemeClr val="bg1"/>
                </a:solidFill>
              </a:rPr>
              <a:t>Doorvragen zonder Oordeel, Mening of Advies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457200" y="1600201"/>
            <a:ext cx="8075240" cy="4340204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nl-NL" b="1" dirty="0" smtClean="0">
                <a:solidFill>
                  <a:prstClr val="black"/>
                </a:solidFill>
              </a:rPr>
              <a:t>Oefening:</a:t>
            </a:r>
          </a:p>
          <a:p>
            <a:pPr marL="0" lvl="0" indent="0">
              <a:buNone/>
            </a:pPr>
            <a:r>
              <a:rPr lang="nl-NL" dirty="0" smtClean="0">
                <a:solidFill>
                  <a:prstClr val="black"/>
                </a:solidFill>
              </a:rPr>
              <a:t>Doorvragen </a:t>
            </a:r>
            <a:r>
              <a:rPr lang="nl-NL" dirty="0">
                <a:solidFill>
                  <a:prstClr val="black"/>
                </a:solidFill>
              </a:rPr>
              <a:t>zonder Oordeel, Mening of Advies.</a:t>
            </a:r>
          </a:p>
          <a:p>
            <a:pPr marL="457200" lvl="1" indent="0">
              <a:buNone/>
            </a:pPr>
            <a:r>
              <a:rPr lang="nl-NL" dirty="0" smtClean="0">
                <a:solidFill>
                  <a:prstClr val="black"/>
                </a:solidFill>
              </a:rPr>
              <a:t>Iemand </a:t>
            </a:r>
            <a:r>
              <a:rPr lang="nl-NL" dirty="0" smtClean="0">
                <a:solidFill>
                  <a:prstClr val="black"/>
                </a:solidFill>
              </a:rPr>
              <a:t>die zich mateloos irriteert aan een ander wordt </a:t>
            </a:r>
            <a:r>
              <a:rPr lang="nl-NL" dirty="0">
                <a:solidFill>
                  <a:prstClr val="black"/>
                </a:solidFill>
              </a:rPr>
              <a:t>geïnterviewd door een </a:t>
            </a:r>
            <a:r>
              <a:rPr lang="nl-NL" dirty="0" smtClean="0">
                <a:solidFill>
                  <a:prstClr val="black"/>
                </a:solidFill>
              </a:rPr>
              <a:t>cursist</a:t>
            </a:r>
            <a:r>
              <a:rPr lang="nl-NL" dirty="0">
                <a:solidFill>
                  <a:prstClr val="black"/>
                </a:solidFill>
              </a:rPr>
              <a:t>, de interviewer vraagt door om het probleem helder te krijgen zonder oordeel, mening of advies te geven</a:t>
            </a:r>
            <a:r>
              <a:rPr lang="nl-NL" dirty="0" smtClean="0">
                <a:solidFill>
                  <a:prstClr val="black"/>
                </a:solidFill>
              </a:rPr>
              <a:t>.</a:t>
            </a:r>
            <a:endParaRPr lang="nl-NL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214610" y="6096000"/>
            <a:ext cx="15859126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7" descr="http://www.regiogooi.nl/~webio/upload/phpAvQVck/scouting-academy-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32025" y="6131954"/>
            <a:ext cx="1000100" cy="64292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1666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857552" y="500042"/>
            <a:ext cx="15859126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Feedback geven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457200" y="1410657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l-NL" sz="3900" u="sng" dirty="0" smtClean="0"/>
              <a:t>De 4 G’s:</a:t>
            </a:r>
          </a:p>
          <a:p>
            <a:pPr marL="0" indent="0">
              <a:buNone/>
            </a:pPr>
            <a:endParaRPr lang="nl-NL" sz="1100" u="sng" dirty="0" smtClean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nl-NL" sz="3600" b="1" dirty="0" smtClean="0"/>
              <a:t>Gedrag</a:t>
            </a:r>
            <a:r>
              <a:rPr lang="nl-NL" sz="3600" dirty="0" smtClean="0"/>
              <a:t> (beschrijf concreet, objectief gedrag)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nl-NL" sz="3600" b="1" dirty="0" smtClean="0"/>
              <a:t>Gevoel</a:t>
            </a:r>
            <a:r>
              <a:rPr lang="nl-NL" sz="3600" dirty="0" smtClean="0"/>
              <a:t> (wat deed dit met jou? Hoe voelde je je?) Begin met: Ik…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nl-NL" sz="3600" b="1" dirty="0" smtClean="0"/>
              <a:t>Gevolg</a:t>
            </a:r>
            <a:r>
              <a:rPr lang="nl-NL" sz="3600" dirty="0" smtClean="0"/>
              <a:t> (beschrijf het resultaat/de consequenties van het gedrag of jouw gevoel)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nl-NL" sz="3600" b="1" dirty="0" smtClean="0"/>
              <a:t>Gewenst</a:t>
            </a:r>
            <a:r>
              <a:rPr lang="nl-NL" sz="3600" dirty="0" smtClean="0"/>
              <a:t> (beschrijf het gedrag dat je wil zien/ervaren)</a:t>
            </a:r>
            <a:endParaRPr lang="nl-NL" sz="3600" dirty="0"/>
          </a:p>
          <a:p>
            <a:pPr marL="457200" lvl="1" indent="0">
              <a:spcBef>
                <a:spcPts val="0"/>
              </a:spcBef>
              <a:buNone/>
            </a:pPr>
            <a:endParaRPr lang="nl-NL" dirty="0" smtClean="0"/>
          </a:p>
          <a:p>
            <a:pPr marL="57150" indent="0">
              <a:spcBef>
                <a:spcPts val="0"/>
              </a:spcBef>
              <a:buNone/>
            </a:pPr>
            <a:r>
              <a:rPr lang="nl-NL" sz="3800" b="1" dirty="0" smtClean="0"/>
              <a:t>Oefening</a:t>
            </a:r>
            <a:r>
              <a:rPr lang="nl-NL" sz="3800" dirty="0" smtClean="0"/>
              <a:t>: Om het moeilijker te maken: Kies een situatie waarbij je geïrriteerd of boos was.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214610" y="6096000"/>
            <a:ext cx="15859126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7" descr="http://www.regiogooi.nl/~webio/upload/phpAvQVck/scouting-academy-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32025" y="6131954"/>
            <a:ext cx="1000100" cy="64292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35876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857552" y="500042"/>
            <a:ext cx="15859126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Samenvatting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nl-NL" sz="3000" dirty="0" smtClean="0"/>
              <a:t>Een </a:t>
            </a:r>
            <a:r>
              <a:rPr lang="nl-NL" sz="3000" dirty="0"/>
              <a:t>T</a:t>
            </a:r>
            <a:r>
              <a:rPr lang="nl-NL" sz="3000" dirty="0" smtClean="0"/>
              <a:t>OP opstellen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nl-NL" sz="3000" dirty="0" smtClean="0"/>
              <a:t>Afspraken </a:t>
            </a:r>
            <a:r>
              <a:rPr lang="nl-NL" sz="3000" dirty="0"/>
              <a:t>SMART formuleren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nl-NL" sz="3000" dirty="0" smtClean="0"/>
              <a:t>Mensen </a:t>
            </a:r>
            <a:r>
              <a:rPr lang="nl-NL" sz="3000" dirty="0"/>
              <a:t>stimuleren zichzelf te blijven ontwikkelen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nl-NL" sz="3000" dirty="0" smtClean="0"/>
              <a:t>Omgaan </a:t>
            </a:r>
            <a:r>
              <a:rPr lang="nl-NL" sz="3000" dirty="0"/>
              <a:t>met </a:t>
            </a:r>
            <a:r>
              <a:rPr lang="nl-NL" sz="3000" dirty="0" smtClean="0"/>
              <a:t>weerstand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endParaRPr lang="nl-NL" sz="1000" dirty="0"/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nl-NL" b="1" i="1" dirty="0"/>
              <a:t>Gesprekstechnieken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nl-NL" dirty="0" smtClean="0"/>
              <a:t>Open </a:t>
            </a:r>
            <a:r>
              <a:rPr lang="nl-NL" dirty="0"/>
              <a:t>vragen </a:t>
            </a:r>
            <a:r>
              <a:rPr lang="nl-NL" dirty="0" smtClean="0"/>
              <a:t>stellen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nl-NL" dirty="0" smtClean="0"/>
              <a:t>Luisteren-samenvatten-doorvragen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nl-NL" dirty="0" smtClean="0"/>
              <a:t>Doorvragen </a:t>
            </a:r>
            <a:r>
              <a:rPr lang="nl-NL" dirty="0"/>
              <a:t>zonder oordeel, mening en </a:t>
            </a:r>
            <a:r>
              <a:rPr lang="nl-NL" dirty="0" smtClean="0"/>
              <a:t>advies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nl-NL" dirty="0" smtClean="0"/>
              <a:t>Feedback </a:t>
            </a:r>
            <a:r>
              <a:rPr lang="nl-NL" dirty="0"/>
              <a:t>geven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nl-NL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214610" y="6096000"/>
            <a:ext cx="15859126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7" descr="http://www.regiogooi.nl/~webio/upload/phpAvQVck/scouting-academy-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32025" y="6131954"/>
            <a:ext cx="1000100" cy="64292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14890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857552" y="500042"/>
            <a:ext cx="15859126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Tot slot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nl-NL" sz="3600" dirty="0" smtClean="0"/>
              <a:t>Nog vragen?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nl-NL" sz="3600" dirty="0"/>
          </a:p>
          <a:p>
            <a:pPr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nl-NL" sz="3600" dirty="0" smtClean="0"/>
              <a:t>Wensen t.a.v. terugkomavonden?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nl-NL" sz="3600" dirty="0"/>
          </a:p>
          <a:p>
            <a:pPr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nl-NL" sz="3600" dirty="0" smtClean="0"/>
              <a:t>Wat ga je nu doen als praktijkbegeleider?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nl-NL" sz="3600" dirty="0"/>
          </a:p>
          <a:p>
            <a:pPr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nl-NL" sz="3600" dirty="0" smtClean="0"/>
              <a:t>Evaluatie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nl-NL" sz="3600" dirty="0"/>
          </a:p>
          <a:p>
            <a:pPr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nl-NL" sz="3600" dirty="0" smtClean="0"/>
              <a:t>Opruimen</a:t>
            </a:r>
            <a:endParaRPr lang="nl-NL" sz="3600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214610" y="6096000"/>
            <a:ext cx="15859126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7" descr="http://www.regiogooi.nl/~webio/upload/phpAvQVck/scouting-academy-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32025" y="6131954"/>
            <a:ext cx="1000100" cy="64292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12338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857552" y="500042"/>
            <a:ext cx="15859126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Taken als begeleider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457200" y="1522866"/>
            <a:ext cx="8229600" cy="452596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nl-NL" sz="2600" dirty="0" smtClean="0"/>
              <a:t>Motiveren om deskundiger te worden.</a:t>
            </a:r>
          </a:p>
          <a:p>
            <a:pPr>
              <a:spcBef>
                <a:spcPts val="0"/>
              </a:spcBef>
            </a:pPr>
            <a:r>
              <a:rPr lang="nl-NL" sz="2600" dirty="0" smtClean="0"/>
              <a:t>Begeleiding(</a:t>
            </a:r>
            <a:r>
              <a:rPr lang="nl-NL" sz="2600" dirty="0" err="1" smtClean="0"/>
              <a:t>sgesprekken</a:t>
            </a:r>
            <a:r>
              <a:rPr lang="nl-NL" sz="2600" dirty="0" smtClean="0"/>
              <a:t>) van personen en speltakteams.</a:t>
            </a:r>
          </a:p>
          <a:p>
            <a:pPr>
              <a:spcBef>
                <a:spcPts val="0"/>
              </a:spcBef>
            </a:pPr>
            <a:r>
              <a:rPr lang="nl-NL" sz="2600" dirty="0"/>
              <a:t>Ondersteunen bij het signaleren van </a:t>
            </a:r>
            <a:r>
              <a:rPr lang="nl-NL" sz="2600" dirty="0" smtClean="0"/>
              <a:t>verbeterpunten.</a:t>
            </a:r>
            <a:endParaRPr lang="nl-NL" sz="2600" dirty="0"/>
          </a:p>
          <a:p>
            <a:pPr>
              <a:spcBef>
                <a:spcPts val="0"/>
              </a:spcBef>
            </a:pPr>
            <a:r>
              <a:rPr lang="nl-NL" sz="2600" dirty="0"/>
              <a:t>Begeleiden op een wijze die aansluit bij de leerstijl en beginsituatie van de leiding.</a:t>
            </a:r>
          </a:p>
          <a:p>
            <a:pPr>
              <a:spcBef>
                <a:spcPts val="0"/>
              </a:spcBef>
            </a:pPr>
            <a:r>
              <a:rPr lang="nl-NL" sz="2600" dirty="0" smtClean="0"/>
              <a:t>Ondersteunen </a:t>
            </a:r>
            <a:r>
              <a:rPr lang="nl-NL" sz="2600" dirty="0"/>
              <a:t>bij het maken van een T</a:t>
            </a:r>
            <a:r>
              <a:rPr lang="nl-NL" sz="2600" dirty="0" smtClean="0"/>
              <a:t>OP </a:t>
            </a:r>
            <a:r>
              <a:rPr lang="nl-NL" sz="2600" dirty="0"/>
              <a:t>en bij het formuleren van </a:t>
            </a:r>
            <a:r>
              <a:rPr lang="nl-NL" sz="2600" dirty="0" smtClean="0"/>
              <a:t>manieren om competenties op te doen. </a:t>
            </a:r>
          </a:p>
          <a:p>
            <a:pPr>
              <a:spcBef>
                <a:spcPts val="0"/>
              </a:spcBef>
            </a:pPr>
            <a:r>
              <a:rPr lang="nl-NL" sz="2600" dirty="0" smtClean="0"/>
              <a:t>Ondersteunen </a:t>
            </a:r>
            <a:r>
              <a:rPr lang="nl-NL" sz="2600" dirty="0"/>
              <a:t>in </a:t>
            </a:r>
            <a:r>
              <a:rPr lang="nl-NL" sz="2600" dirty="0" smtClean="0"/>
              <a:t>de persoonlijke </a:t>
            </a:r>
            <a:r>
              <a:rPr lang="nl-NL" sz="2600" dirty="0"/>
              <a:t>ontwikkeling binnen zijn </a:t>
            </a:r>
            <a:r>
              <a:rPr lang="nl-NL" sz="2600" dirty="0" smtClean="0"/>
              <a:t>opleidingsproces.</a:t>
            </a:r>
            <a:endParaRPr lang="nl-NL" sz="2600" dirty="0"/>
          </a:p>
          <a:p>
            <a:pPr>
              <a:spcBef>
                <a:spcPts val="0"/>
              </a:spcBef>
            </a:pPr>
            <a:r>
              <a:rPr lang="nl-NL" sz="2600" dirty="0"/>
              <a:t>Feedback geven op het </a:t>
            </a:r>
            <a:r>
              <a:rPr lang="nl-NL" sz="2600" dirty="0" smtClean="0"/>
              <a:t>handelen.</a:t>
            </a:r>
            <a:endParaRPr lang="nl-NL" sz="2600" dirty="0"/>
          </a:p>
          <a:p>
            <a:pPr>
              <a:spcBef>
                <a:spcPts val="0"/>
              </a:spcBef>
            </a:pPr>
            <a:r>
              <a:rPr lang="nl-NL" sz="2600" dirty="0" smtClean="0"/>
              <a:t>Helpen </a:t>
            </a:r>
            <a:r>
              <a:rPr lang="nl-NL" sz="2600" dirty="0"/>
              <a:t>bij het leren </a:t>
            </a:r>
            <a:r>
              <a:rPr lang="nl-NL" sz="2600" dirty="0" smtClean="0"/>
              <a:t>reflecteren.</a:t>
            </a:r>
            <a:endParaRPr lang="nl-NL" sz="2600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214610" y="6096000"/>
            <a:ext cx="15859126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7" descr="http://www.regiogooi.nl/~webio/upload/phpAvQVck/scouting-academy-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32025" y="6131954"/>
            <a:ext cx="1000100" cy="6429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857552" y="500042"/>
            <a:ext cx="15859126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Kwaliteiten van de begeleider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nl-NL" sz="3000" dirty="0" smtClean="0"/>
              <a:t>Een </a:t>
            </a:r>
            <a:r>
              <a:rPr lang="nl-NL" sz="3000" dirty="0"/>
              <a:t>T</a:t>
            </a:r>
            <a:r>
              <a:rPr lang="nl-NL" sz="3000" dirty="0" smtClean="0"/>
              <a:t>OP opstellen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nl-NL" sz="3000" dirty="0" smtClean="0"/>
              <a:t>Afspraken </a:t>
            </a:r>
            <a:r>
              <a:rPr lang="nl-NL" sz="3000" dirty="0"/>
              <a:t>SMART formuleren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nl-NL" sz="3000" dirty="0" smtClean="0"/>
              <a:t>Mensen </a:t>
            </a:r>
            <a:r>
              <a:rPr lang="nl-NL" sz="3000" dirty="0"/>
              <a:t>stimuleren zichzelf te blijven ontwikkelen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nl-NL" sz="3000" dirty="0" smtClean="0"/>
              <a:t>Omgaan </a:t>
            </a:r>
            <a:r>
              <a:rPr lang="nl-NL" sz="3000" dirty="0"/>
              <a:t>met </a:t>
            </a:r>
            <a:r>
              <a:rPr lang="nl-NL" sz="3000" dirty="0" smtClean="0"/>
              <a:t>weerstand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endParaRPr lang="nl-NL" sz="1000" dirty="0"/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nl-NL" b="1" i="1" dirty="0"/>
              <a:t>Gesprekstechnieken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nl-NL" dirty="0" smtClean="0"/>
              <a:t>Open </a:t>
            </a:r>
            <a:r>
              <a:rPr lang="nl-NL" dirty="0"/>
              <a:t>vragen </a:t>
            </a:r>
            <a:r>
              <a:rPr lang="nl-NL" dirty="0" smtClean="0"/>
              <a:t>stellen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nl-NL" dirty="0" smtClean="0"/>
              <a:t>Luisteren-samenvatten-doorvragen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nl-NL" dirty="0" smtClean="0"/>
              <a:t>Doorvragen </a:t>
            </a:r>
            <a:r>
              <a:rPr lang="nl-NL" dirty="0"/>
              <a:t>zonder oordeel, mening en </a:t>
            </a:r>
            <a:r>
              <a:rPr lang="nl-NL" dirty="0" smtClean="0"/>
              <a:t>advies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nl-NL" dirty="0" smtClean="0"/>
              <a:t>Feedback </a:t>
            </a:r>
            <a:r>
              <a:rPr lang="nl-NL" dirty="0"/>
              <a:t>geven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nl-NL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214610" y="6096000"/>
            <a:ext cx="15859126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7" descr="http://www.regiogooi.nl/~webio/upload/phpAvQVck/scouting-academy-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32025" y="6131954"/>
            <a:ext cx="1000100" cy="64292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80649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857552" y="500042"/>
            <a:ext cx="15859126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De TOP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/>
              <a:t>Voorbeeld van een TOP (talent ontwikkelplan), handboek praktijkbegeleider pagina 19.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214610" y="6096000"/>
            <a:ext cx="15859126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7" descr="http://www.regiogooi.nl/~webio/upload/phpAvQVck/scouting-academy-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32025" y="6131954"/>
            <a:ext cx="1000100" cy="6429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857552" y="500042"/>
            <a:ext cx="15859126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Veranderen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251520" y="1487446"/>
            <a:ext cx="8784976" cy="463871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2400" dirty="0" smtClean="0"/>
              <a:t>Weerstand </a:t>
            </a:r>
            <a:r>
              <a:rPr lang="nl-NL" sz="2400" dirty="0"/>
              <a:t>tegen veranderingen </a:t>
            </a:r>
            <a:r>
              <a:rPr lang="nl-NL" sz="2400" dirty="0" smtClean="0"/>
              <a:t>is normaal!</a:t>
            </a:r>
            <a:endParaRPr lang="nl-NL" sz="2400" dirty="0"/>
          </a:p>
          <a:p>
            <a:pPr marL="0" indent="0">
              <a:buNone/>
            </a:pPr>
            <a:r>
              <a:rPr lang="nl-NL" sz="2400" dirty="0"/>
              <a:t>Veranderen: een kwestie van weten, willen, kunnen en mogen:</a:t>
            </a:r>
          </a:p>
          <a:p>
            <a:pPr marL="0" indent="0">
              <a:buNone/>
            </a:pPr>
            <a:r>
              <a:rPr lang="nl-NL" sz="2400" dirty="0" smtClean="0"/>
              <a:t>• </a:t>
            </a:r>
            <a:r>
              <a:rPr lang="nl-NL" sz="2400" b="1" dirty="0" smtClean="0"/>
              <a:t>Weten</a:t>
            </a:r>
            <a:r>
              <a:rPr lang="nl-NL" sz="2400" dirty="0"/>
              <a:t>: de noodzaak voor verandering, het doel de betekenis voor dit jouw rol is duidelijk.</a:t>
            </a:r>
          </a:p>
          <a:p>
            <a:pPr marL="0" indent="0">
              <a:buNone/>
            </a:pPr>
            <a:r>
              <a:rPr lang="nl-NL" sz="2400" dirty="0" smtClean="0"/>
              <a:t>• </a:t>
            </a:r>
            <a:r>
              <a:rPr lang="nl-NL" sz="2400" b="1" dirty="0" smtClean="0"/>
              <a:t>Willen</a:t>
            </a:r>
            <a:r>
              <a:rPr lang="nl-NL" sz="2400" dirty="0" smtClean="0"/>
              <a:t> </a:t>
            </a:r>
            <a:r>
              <a:rPr lang="nl-NL" sz="2400" dirty="0"/>
              <a:t>mensen de gewenste verandering uitvoeren: vinden mensen het belangrijk en </a:t>
            </a:r>
            <a:r>
              <a:rPr lang="nl-NL" sz="2400" dirty="0" smtClean="0"/>
              <a:t>zinvol (overtuigingen </a:t>
            </a:r>
            <a:r>
              <a:rPr lang="nl-NL" sz="2400" dirty="0"/>
              <a:t>en identiteit)?</a:t>
            </a:r>
          </a:p>
          <a:p>
            <a:pPr marL="0" indent="0">
              <a:buNone/>
            </a:pPr>
            <a:r>
              <a:rPr lang="nl-NL" sz="2400" dirty="0"/>
              <a:t>• </a:t>
            </a:r>
            <a:r>
              <a:rPr lang="nl-NL" sz="2400" b="1" dirty="0" smtClean="0"/>
              <a:t>Kunnen</a:t>
            </a:r>
            <a:r>
              <a:rPr lang="nl-NL" sz="2400" dirty="0" smtClean="0"/>
              <a:t> </a:t>
            </a:r>
            <a:r>
              <a:rPr lang="nl-NL" sz="2400" dirty="0"/>
              <a:t>mensen de gewenste verandering uitvoeren: hebben mensen de benodigde kennis en </a:t>
            </a:r>
            <a:r>
              <a:rPr lang="nl-NL" sz="2400" dirty="0" smtClean="0"/>
              <a:t>vaardigheden?</a:t>
            </a:r>
          </a:p>
          <a:p>
            <a:pPr marL="0" indent="0">
              <a:buNone/>
            </a:pPr>
            <a:r>
              <a:rPr lang="nl-NL" sz="2400" dirty="0" smtClean="0"/>
              <a:t>• </a:t>
            </a:r>
            <a:r>
              <a:rPr lang="nl-NL" sz="2400" b="1" dirty="0" smtClean="0"/>
              <a:t>Mogen</a:t>
            </a:r>
            <a:r>
              <a:rPr lang="nl-NL" sz="2400" dirty="0" smtClean="0"/>
              <a:t> </a:t>
            </a:r>
            <a:r>
              <a:rPr lang="nl-NL" sz="2400" dirty="0"/>
              <a:t>mensen de gewenste verandering uitvoeren: is het gedrag toegestaan en gewenst, wordt het gestimuleerd? Of ondervindt men tegenwerking en belemmeringen (omgeving)?</a:t>
            </a:r>
          </a:p>
          <a:p>
            <a:pPr marL="0" indent="0">
              <a:buNone/>
            </a:pPr>
            <a:endParaRPr lang="nl-NL" sz="2400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214610" y="6096000"/>
            <a:ext cx="15859126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7" descr="http://www.regiogooi.nl/~webio/upload/phpAvQVck/scouting-academy-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32025" y="6131954"/>
            <a:ext cx="1000100" cy="64292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11837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857552" y="500042"/>
            <a:ext cx="15859126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Motiveren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nl-NL" dirty="0"/>
              <a:t>Motivatie is een persoonlijke ‘drive’, in de zin van belangstelling hebben voor, geïnteresseerd zijn in of iets willen </a:t>
            </a:r>
            <a:r>
              <a:rPr lang="nl-NL" dirty="0" smtClean="0"/>
              <a:t>doen.</a:t>
            </a:r>
          </a:p>
          <a:p>
            <a:r>
              <a:rPr lang="nl-NL" dirty="0" smtClean="0"/>
              <a:t>extrinsieke motivatie; van </a:t>
            </a:r>
            <a:r>
              <a:rPr lang="nl-NL" dirty="0"/>
              <a:t>buitenaf </a:t>
            </a:r>
            <a:r>
              <a:rPr lang="nl-NL" dirty="0" smtClean="0"/>
              <a:t>opgewekt </a:t>
            </a:r>
            <a:r>
              <a:rPr lang="nl-NL" dirty="0"/>
              <a:t>door een beloning, diploma of andere vorm van </a:t>
            </a:r>
            <a:r>
              <a:rPr lang="nl-NL" dirty="0" smtClean="0"/>
              <a:t>waardering</a:t>
            </a:r>
          </a:p>
          <a:p>
            <a:r>
              <a:rPr lang="nl-NL" dirty="0" smtClean="0"/>
              <a:t>intrinsieke motivatie; </a:t>
            </a:r>
            <a:r>
              <a:rPr lang="nl-NL" dirty="0"/>
              <a:t>vanuit een persoon </a:t>
            </a:r>
            <a:r>
              <a:rPr lang="nl-NL" dirty="0" smtClean="0"/>
              <a:t>zelf, </a:t>
            </a:r>
            <a:r>
              <a:rPr lang="nl-NL" dirty="0"/>
              <a:t>bijvoorbeeld vanuit de behoefte om zelf inzicht te verkrijgen of zelf vaardigheden en toekomstmogelijkheden te </a:t>
            </a:r>
            <a:r>
              <a:rPr lang="nl-NL" dirty="0" smtClean="0"/>
              <a:t>ontwikkelen</a:t>
            </a:r>
          </a:p>
          <a:p>
            <a:pPr marL="0" indent="0">
              <a:buNone/>
            </a:pPr>
            <a:r>
              <a:rPr lang="nl-NL" dirty="0" smtClean="0"/>
              <a:t>intrinsieke </a:t>
            </a:r>
            <a:r>
              <a:rPr lang="nl-NL" dirty="0"/>
              <a:t>motivatie heeft vaak een veel sterker effect</a:t>
            </a:r>
            <a:r>
              <a:rPr lang="nl-NL" dirty="0" smtClean="0"/>
              <a:t>.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214610" y="6096000"/>
            <a:ext cx="15859126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7" descr="http://www.regiogooi.nl/~webio/upload/phpAvQVck/scouting-academy-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32025" y="6131954"/>
            <a:ext cx="1000100" cy="64292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94696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857552" y="500042"/>
            <a:ext cx="15859126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Motiveren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De drie basisbehoeften van waaruit iemand gemotiveerd raakt, </a:t>
            </a:r>
            <a:r>
              <a:rPr lang="nl-NL" dirty="0" smtClean="0"/>
              <a:t>zijn:</a:t>
            </a:r>
          </a:p>
          <a:p>
            <a:pPr marL="0" indent="0">
              <a:buNone/>
            </a:pPr>
            <a:r>
              <a:rPr lang="nl-NL" dirty="0" smtClean="0"/>
              <a:t>1. autonomie </a:t>
            </a:r>
            <a:r>
              <a:rPr lang="nl-NL" dirty="0"/>
              <a:t>(zelfstandig </a:t>
            </a:r>
            <a:r>
              <a:rPr lang="nl-NL" dirty="0" smtClean="0"/>
              <a:t>bepalen wat </a:t>
            </a:r>
            <a:r>
              <a:rPr lang="nl-NL" dirty="0"/>
              <a:t>je wilt</a:t>
            </a:r>
            <a:r>
              <a:rPr lang="nl-NL" dirty="0" smtClean="0"/>
              <a:t>)</a:t>
            </a:r>
          </a:p>
          <a:p>
            <a:pPr marL="0" indent="0">
              <a:buNone/>
            </a:pPr>
            <a:r>
              <a:rPr lang="nl-NL" dirty="0" smtClean="0"/>
              <a:t>2. verbondenheid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3. competentie </a:t>
            </a:r>
            <a:r>
              <a:rPr lang="nl-NL" dirty="0"/>
              <a:t>(goed zijn in wat je doet</a:t>
            </a:r>
            <a:r>
              <a:rPr lang="nl-NL" dirty="0" smtClean="0"/>
              <a:t>)</a:t>
            </a:r>
          </a:p>
          <a:p>
            <a:pPr marL="0" indent="0">
              <a:buNone/>
            </a:pPr>
            <a:r>
              <a:rPr lang="nl-NL" dirty="0" smtClean="0"/>
              <a:t>Op </a:t>
            </a:r>
            <a:r>
              <a:rPr lang="nl-NL" dirty="0"/>
              <a:t>basis hiervan is er een aantal basisprincipes om motivatietechnieken succesvol toe te passen en zo je leidinggevenden </a:t>
            </a:r>
            <a:r>
              <a:rPr lang="nl-NL" dirty="0" smtClean="0"/>
              <a:t>te motiveren</a:t>
            </a:r>
            <a:r>
              <a:rPr lang="nl-NL" dirty="0"/>
              <a:t>:</a:t>
            </a:r>
          </a:p>
          <a:p>
            <a:pPr marL="0" indent="0">
              <a:buNone/>
            </a:pPr>
            <a:endParaRPr lang="nl-NL" dirty="0" smtClean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214610" y="6096000"/>
            <a:ext cx="15859126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7" descr="http://www.regiogooi.nl/~webio/upload/phpAvQVck/scouting-academy-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32025" y="6131954"/>
            <a:ext cx="1000100" cy="64292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79284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857552" y="500042"/>
            <a:ext cx="15859126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Motivatietechnieken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251520" y="1487446"/>
            <a:ext cx="8784976" cy="463871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2400" dirty="0" smtClean="0"/>
              <a:t>• Accepteer </a:t>
            </a:r>
            <a:r>
              <a:rPr lang="nl-NL" sz="2400" dirty="0"/>
              <a:t>de ander zoals </a:t>
            </a:r>
            <a:r>
              <a:rPr lang="nl-NL" sz="2400" dirty="0" smtClean="0"/>
              <a:t>hij/zij is.</a:t>
            </a:r>
            <a:endParaRPr lang="nl-NL" sz="2400" dirty="0"/>
          </a:p>
          <a:p>
            <a:pPr marL="0" indent="0">
              <a:buNone/>
            </a:pPr>
            <a:r>
              <a:rPr lang="nl-NL" sz="2400" dirty="0" smtClean="0"/>
              <a:t>• Creëren </a:t>
            </a:r>
            <a:r>
              <a:rPr lang="nl-NL" sz="2400" dirty="0"/>
              <a:t>van onvrede over de huidige </a:t>
            </a:r>
            <a:r>
              <a:rPr lang="nl-NL" sz="2400" dirty="0" smtClean="0"/>
              <a:t>situatie.</a:t>
            </a:r>
            <a:endParaRPr lang="nl-NL" sz="2400" dirty="0"/>
          </a:p>
          <a:p>
            <a:pPr marL="0" indent="0">
              <a:buNone/>
            </a:pPr>
            <a:r>
              <a:rPr lang="nl-NL" sz="2400" dirty="0" smtClean="0"/>
              <a:t>• Vermijden </a:t>
            </a:r>
            <a:r>
              <a:rPr lang="nl-NL" sz="2400" dirty="0"/>
              <a:t>van discussies en </a:t>
            </a:r>
            <a:r>
              <a:rPr lang="nl-NL" sz="2400" dirty="0" smtClean="0"/>
              <a:t>onenigheid.</a:t>
            </a:r>
          </a:p>
          <a:p>
            <a:pPr marL="0" indent="0">
              <a:buNone/>
            </a:pPr>
            <a:r>
              <a:rPr lang="nl-NL" sz="2400" dirty="0" smtClean="0"/>
              <a:t>• Meeveren </a:t>
            </a:r>
            <a:r>
              <a:rPr lang="nl-NL" sz="2400" dirty="0"/>
              <a:t>met de weerstand: </a:t>
            </a:r>
            <a:r>
              <a:rPr lang="nl-NL" sz="2400" dirty="0" smtClean="0"/>
              <a:t>(psychologisch judo).</a:t>
            </a:r>
          </a:p>
          <a:p>
            <a:pPr marL="0" indent="0">
              <a:buNone/>
            </a:pPr>
            <a:r>
              <a:rPr lang="nl-NL" sz="2400" dirty="0" smtClean="0"/>
              <a:t>• Bevestigen </a:t>
            </a:r>
            <a:r>
              <a:rPr lang="nl-NL" sz="2400" dirty="0"/>
              <a:t>en versterken van </a:t>
            </a:r>
            <a:r>
              <a:rPr lang="nl-NL" sz="2400" dirty="0" smtClean="0"/>
              <a:t>bestaande kennis </a:t>
            </a:r>
            <a:r>
              <a:rPr lang="nl-NL" sz="2400" dirty="0"/>
              <a:t>en </a:t>
            </a:r>
            <a:r>
              <a:rPr lang="nl-NL" sz="2400" dirty="0" smtClean="0"/>
              <a:t>vaardigheden.</a:t>
            </a:r>
          </a:p>
          <a:p>
            <a:pPr marL="0" indent="0">
              <a:buNone/>
            </a:pPr>
            <a:r>
              <a:rPr lang="nl-NL" sz="2400" dirty="0" smtClean="0"/>
              <a:t>• Positieve </a:t>
            </a:r>
            <a:r>
              <a:rPr lang="nl-NL" sz="2400" dirty="0" smtClean="0"/>
              <a:t>herstructurering.</a:t>
            </a:r>
            <a:endParaRPr lang="nl-NL" sz="2400" dirty="0"/>
          </a:p>
          <a:p>
            <a:pPr marL="0" indent="0">
              <a:buNone/>
            </a:pPr>
            <a:r>
              <a:rPr lang="nl-NL" sz="2400" dirty="0" smtClean="0"/>
              <a:t>• Voorbeelden </a:t>
            </a:r>
            <a:r>
              <a:rPr lang="nl-NL" sz="2400" dirty="0"/>
              <a:t>en </a:t>
            </a:r>
            <a:r>
              <a:rPr lang="nl-NL" sz="2400" dirty="0" smtClean="0"/>
              <a:t>beeldspraak om </a:t>
            </a:r>
            <a:r>
              <a:rPr lang="nl-NL" sz="2400" dirty="0"/>
              <a:t>de </a:t>
            </a:r>
            <a:r>
              <a:rPr lang="nl-NL" sz="2400" dirty="0" smtClean="0"/>
              <a:t>aandacht en of interesse </a:t>
            </a:r>
            <a:r>
              <a:rPr lang="nl-NL" sz="2400" dirty="0"/>
              <a:t>van de ander te vangen.</a:t>
            </a:r>
          </a:p>
          <a:p>
            <a:pPr marL="0" indent="0">
              <a:buNone/>
            </a:pPr>
            <a:r>
              <a:rPr lang="nl-NL" sz="2400" dirty="0"/>
              <a:t>• </a:t>
            </a:r>
            <a:r>
              <a:rPr lang="nl-NL" sz="2400" dirty="0" smtClean="0"/>
              <a:t>Aanspreken </a:t>
            </a:r>
            <a:r>
              <a:rPr lang="nl-NL" sz="2400" dirty="0"/>
              <a:t>met </a:t>
            </a:r>
            <a:r>
              <a:rPr lang="nl-NL" sz="2400" dirty="0" smtClean="0"/>
              <a:t>gevoelens om </a:t>
            </a:r>
            <a:r>
              <a:rPr lang="nl-NL" sz="2400" dirty="0"/>
              <a:t>de onderliggende gevoelens bij </a:t>
            </a:r>
            <a:r>
              <a:rPr lang="nl-NL" sz="2400" dirty="0" smtClean="0"/>
              <a:t>uitspraken en houding </a:t>
            </a:r>
            <a:r>
              <a:rPr lang="nl-NL" sz="2400" dirty="0"/>
              <a:t>van de leidinggevende zichtbaar</a:t>
            </a:r>
            <a:r>
              <a:rPr lang="nl-NL" sz="2400" dirty="0" smtClean="0"/>
              <a:t>.</a:t>
            </a:r>
            <a:endParaRPr lang="nl-NL" sz="2400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214610" y="6096000"/>
            <a:ext cx="15859126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7" descr="http://www.regiogooi.nl/~webio/upload/phpAvQVck/scouting-academy-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32025" y="6131954"/>
            <a:ext cx="1000100" cy="64292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5876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857552" y="500042"/>
            <a:ext cx="15859126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Motivatietechnieken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251520" y="1487446"/>
            <a:ext cx="8784976" cy="463871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dirty="0" smtClean="0"/>
              <a:t>Oefenen:</a:t>
            </a:r>
          </a:p>
          <a:p>
            <a:pPr>
              <a:buFontTx/>
              <a:buChar char="-"/>
            </a:pPr>
            <a:r>
              <a:rPr lang="nl-NL" dirty="0" smtClean="0"/>
              <a:t>Een ervaren leidinggevende heeft geen zin om trainingen te volgen.  </a:t>
            </a:r>
            <a:r>
              <a:rPr lang="nl-NL" sz="2400" dirty="0" smtClean="0"/>
              <a:t>(Hij zegt: Ik heb het al zo druk. Het voegt zo weinig toe.)</a:t>
            </a:r>
          </a:p>
          <a:p>
            <a:pPr>
              <a:buFontTx/>
              <a:buChar char="-"/>
            </a:pPr>
            <a:r>
              <a:rPr lang="nl-NL" dirty="0" smtClean="0"/>
              <a:t>Een leidinggevende vindt het niet nodig om zich te kwalificeren.   </a:t>
            </a:r>
            <a:r>
              <a:rPr lang="nl-NL" sz="2400" dirty="0" smtClean="0"/>
              <a:t>(Hij zegt: </a:t>
            </a:r>
            <a:r>
              <a:rPr lang="nl-NL" sz="2400" dirty="0"/>
              <a:t>H</a:t>
            </a:r>
            <a:r>
              <a:rPr lang="nl-NL" sz="2400" dirty="0" smtClean="0"/>
              <a:t>et is niet nodig, met al die formaliteiten lijkt het meer op werk dan hobby.)</a:t>
            </a:r>
          </a:p>
          <a:p>
            <a:pPr marL="0" indent="0">
              <a:buNone/>
            </a:pPr>
            <a:r>
              <a:rPr lang="nl-NL" dirty="0" smtClean="0">
                <a:solidFill>
                  <a:schemeClr val="tx2"/>
                </a:solidFill>
              </a:rPr>
              <a:t>Probeer een of meer motivatietechnieken toe te passen in een rollenspel.</a:t>
            </a:r>
            <a:endParaRPr lang="nl-NL" dirty="0">
              <a:solidFill>
                <a:schemeClr val="tx2"/>
              </a:solidFill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214610" y="6096000"/>
            <a:ext cx="15859126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7" descr="http://www.regiogooi.nl/~webio/upload/phpAvQVck/scouting-academy-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32025" y="6131954"/>
            <a:ext cx="1000100" cy="64292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33345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1077</TotalTime>
  <Words>753</Words>
  <Application>Microsoft Office PowerPoint</Application>
  <PresentationFormat>Diavoorstelling (4:3)</PresentationFormat>
  <Paragraphs>100</Paragraphs>
  <Slides>14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8" baseType="lpstr">
      <vt:lpstr>Arial</vt:lpstr>
      <vt:lpstr>Calibri</vt:lpstr>
      <vt:lpstr>Wingdings</vt:lpstr>
      <vt:lpstr>Office-thema</vt:lpstr>
      <vt:lpstr>Training praktijkbegeleider</vt:lpstr>
      <vt:lpstr>Taken als begeleider</vt:lpstr>
      <vt:lpstr>Kwaliteiten van de begeleider</vt:lpstr>
      <vt:lpstr>De TOP</vt:lpstr>
      <vt:lpstr>Veranderen</vt:lpstr>
      <vt:lpstr>Motiveren</vt:lpstr>
      <vt:lpstr>Motiveren</vt:lpstr>
      <vt:lpstr>Motivatietechnieken</vt:lpstr>
      <vt:lpstr>Motivatietechnieken</vt:lpstr>
      <vt:lpstr>Begeleidingstechnieken</vt:lpstr>
      <vt:lpstr>Doorvragen zonder Oordeel, Mening of Advies</vt:lpstr>
      <vt:lpstr>Feedback geven</vt:lpstr>
      <vt:lpstr>Samenvatting</vt:lpstr>
      <vt:lpstr>Tot slot</vt:lpstr>
    </vt:vector>
  </TitlesOfParts>
  <Company>ROC Westerschelde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Inventariseren leerbehoeften</dc:title>
  <dc:creator>ICT-Dienst</dc:creator>
  <cp:lastModifiedBy>Mark Rosel</cp:lastModifiedBy>
  <cp:revision>49</cp:revision>
  <dcterms:created xsi:type="dcterms:W3CDTF">2011-06-23T18:35:56Z</dcterms:created>
  <dcterms:modified xsi:type="dcterms:W3CDTF">2015-12-12T21:23:07Z</dcterms:modified>
</cp:coreProperties>
</file>