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8" r:id="rId2"/>
    <p:sldId id="285" r:id="rId3"/>
    <p:sldId id="290" r:id="rId4"/>
    <p:sldId id="321" r:id="rId5"/>
    <p:sldId id="322" r:id="rId6"/>
    <p:sldId id="323" r:id="rId7"/>
    <p:sldId id="326" r:id="rId8"/>
    <p:sldId id="324"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78508" autoAdjust="0"/>
  </p:normalViewPr>
  <p:slideViewPr>
    <p:cSldViewPr>
      <p:cViewPr>
        <p:scale>
          <a:sx n="50" d="100"/>
          <a:sy n="50" d="100"/>
        </p:scale>
        <p:origin x="-600"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7428A6-FFFB-413A-A513-FD7ED7223EBC}" type="datetimeFigureOut">
              <a:rPr lang="nl-NL" smtClean="0"/>
              <a:pPr/>
              <a:t>18-9-2014</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D91AE9-3FB4-4D89-B4D5-EDBE778C10CE}" type="slidenum">
              <a:rPr lang="nl-NL" smtClean="0"/>
              <a:pPr/>
              <a:t>‹#›</a:t>
            </a:fld>
            <a:endParaRPr lang="nl-NL"/>
          </a:p>
        </p:txBody>
      </p:sp>
    </p:spTree>
    <p:extLst>
      <p:ext uri="{BB962C8B-B14F-4D97-AF65-F5344CB8AC3E}">
        <p14:creationId xmlns:p14="http://schemas.microsoft.com/office/powerpoint/2010/main" val="3501368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FEB1D-8038-4AF8-BB64-073FD231D433}" type="datetimeFigureOut">
              <a:rPr lang="nl-NL" smtClean="0"/>
              <a:pPr/>
              <a:t>18-9-2014</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12F41-A62A-473E-B0BF-F0E1F754A13A}" type="slidenum">
              <a:rPr lang="nl-NL" smtClean="0"/>
              <a:pPr/>
              <a:t>‹#›</a:t>
            </a:fld>
            <a:endParaRPr lang="nl-NL" dirty="0"/>
          </a:p>
        </p:txBody>
      </p:sp>
    </p:spTree>
    <p:extLst>
      <p:ext uri="{BB962C8B-B14F-4D97-AF65-F5344CB8AC3E}">
        <p14:creationId xmlns:p14="http://schemas.microsoft.com/office/powerpoint/2010/main" val="282437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2</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3</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4</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5</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6</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7</a:t>
            </a:fld>
            <a:endParaRPr lang="nl-NL" dirty="0"/>
          </a:p>
        </p:txBody>
      </p:sp>
    </p:spTree>
    <p:extLst>
      <p:ext uri="{BB962C8B-B14F-4D97-AF65-F5344CB8AC3E}">
        <p14:creationId xmlns:p14="http://schemas.microsoft.com/office/powerpoint/2010/main" val="2580487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7612F41-A62A-473E-B0BF-F0E1F754A13A}" type="slidenum">
              <a:rPr lang="nl-NL" smtClean="0"/>
              <a:pPr/>
              <a:t>8</a:t>
            </a:fld>
            <a:endParaRPr lang="nl-NL" dirty="0"/>
          </a:p>
        </p:txBody>
      </p:sp>
    </p:spTree>
    <p:extLst>
      <p:ext uri="{BB962C8B-B14F-4D97-AF65-F5344CB8AC3E}">
        <p14:creationId xmlns:p14="http://schemas.microsoft.com/office/powerpoint/2010/main" val="258048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65606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261876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403637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323067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01335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977614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278518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337559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05065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114550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F2D10F4-0941-4B65-9CB3-7E2F5E5AC271}" type="datetimeFigureOut">
              <a:rPr lang="nl-NL" smtClean="0"/>
              <a:pPr/>
              <a:t>18-9-2014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39644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D10F4-0941-4B65-9CB3-7E2F5E5AC271}" type="datetimeFigureOut">
              <a:rPr lang="nl-NL" smtClean="0"/>
              <a:pPr/>
              <a:t>18-9-2014</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0F22E-2946-42D5-8C76-3BE0C766C63E}" type="slidenum">
              <a:rPr lang="nl-NL" smtClean="0"/>
              <a:pPr/>
              <a:t>‹#›</a:t>
            </a:fld>
            <a:endParaRPr lang="nl-NL" dirty="0"/>
          </a:p>
        </p:txBody>
      </p:sp>
    </p:spTree>
    <p:extLst>
      <p:ext uri="{BB962C8B-B14F-4D97-AF65-F5344CB8AC3E}">
        <p14:creationId xmlns:p14="http://schemas.microsoft.com/office/powerpoint/2010/main" val="277230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214554"/>
            <a:ext cx="9144000" cy="2182958"/>
          </a:xfrm>
          <a:prstGeom prst="rect">
            <a:avLst/>
          </a:prstGeom>
          <a:noFill/>
          <a:ln w="9525">
            <a:noFill/>
            <a:miter lim="800000"/>
            <a:headEnd/>
            <a:tailEnd/>
          </a:ln>
          <a:effectLst/>
        </p:spPr>
      </p:pic>
      <p:sp>
        <p:nvSpPr>
          <p:cNvPr id="2" name="Titel 1"/>
          <p:cNvSpPr>
            <a:spLocks noGrp="1"/>
          </p:cNvSpPr>
          <p:nvPr>
            <p:ph type="ctrTitle"/>
          </p:nvPr>
        </p:nvSpPr>
        <p:spPr>
          <a:xfrm>
            <a:off x="179512" y="2319015"/>
            <a:ext cx="7772400" cy="1470025"/>
          </a:xfrm>
        </p:spPr>
        <p:txBody>
          <a:bodyPr/>
          <a:lstStyle/>
          <a:p>
            <a:pPr algn="l"/>
            <a:r>
              <a:rPr lang="nl-NL" dirty="0" smtClean="0">
                <a:solidFill>
                  <a:schemeClr val="bg1"/>
                </a:solidFill>
              </a:rPr>
              <a:t>ZESC – Taken en verantwoordelijkheden</a:t>
            </a:r>
            <a:endParaRPr lang="nl-NL" dirty="0">
              <a:solidFill>
                <a:schemeClr val="bg1"/>
              </a:solidFill>
            </a:endParaRPr>
          </a:p>
        </p:txBody>
      </p:sp>
      <p:sp>
        <p:nvSpPr>
          <p:cNvPr id="5" name="Tekstvak 4"/>
          <p:cNvSpPr txBox="1"/>
          <p:nvPr/>
        </p:nvSpPr>
        <p:spPr>
          <a:xfrm>
            <a:off x="5643570" y="6488668"/>
            <a:ext cx="3500430" cy="369332"/>
          </a:xfrm>
          <a:prstGeom prst="rect">
            <a:avLst/>
          </a:prstGeom>
          <a:noFill/>
        </p:spPr>
        <p:txBody>
          <a:bodyPr wrap="square" rtlCol="0">
            <a:spAutoFit/>
          </a:bodyPr>
          <a:lstStyle/>
          <a:p>
            <a:r>
              <a:rPr lang="nl-NL" dirty="0" smtClean="0"/>
              <a:t>Regio Scouting Zeeland | Versie 1.0</a:t>
            </a:r>
            <a:endParaRPr lang="nl-NL" dirty="0"/>
          </a:p>
        </p:txBody>
      </p:sp>
    </p:spTree>
    <p:extLst>
      <p:ext uri="{BB962C8B-B14F-4D97-AF65-F5344CB8AC3E}">
        <p14:creationId xmlns:p14="http://schemas.microsoft.com/office/powerpoint/2010/main" val="4146613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3204864" y="500042"/>
            <a:ext cx="15859126" cy="762000"/>
          </a:xfrm>
          <a:prstGeom prst="rect">
            <a:avLst/>
          </a:prstGeom>
          <a:noFill/>
          <a:ln w="9525">
            <a:noFill/>
            <a:miter lim="800000"/>
            <a:headEnd/>
            <a:tailEnd/>
          </a:ln>
          <a:effectLst/>
        </p:spPr>
      </p:pic>
      <p:sp>
        <p:nvSpPr>
          <p:cNvPr id="4" name="Titel 3"/>
          <p:cNvSpPr>
            <a:spLocks noGrp="1"/>
          </p:cNvSpPr>
          <p:nvPr>
            <p:ph type="title"/>
          </p:nvPr>
        </p:nvSpPr>
        <p:spPr>
          <a:xfrm>
            <a:off x="179512" y="274638"/>
            <a:ext cx="9361040" cy="1143000"/>
          </a:xfrm>
        </p:spPr>
        <p:txBody>
          <a:bodyPr>
            <a:noAutofit/>
          </a:bodyPr>
          <a:lstStyle/>
          <a:p>
            <a:r>
              <a:rPr lang="nl-NL" sz="3200" dirty="0" smtClean="0">
                <a:solidFill>
                  <a:schemeClr val="bg1"/>
                </a:solidFill>
              </a:rPr>
              <a:t>Het leidingteam</a:t>
            </a:r>
            <a:endParaRPr lang="nl-NL" sz="3200"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2" name="Content Placeholder 11"/>
          <p:cNvSpPr>
            <a:spLocks noGrp="1"/>
          </p:cNvSpPr>
          <p:nvPr>
            <p:ph idx="1"/>
          </p:nvPr>
        </p:nvSpPr>
        <p:spPr>
          <a:xfrm>
            <a:off x="457200" y="1600200"/>
            <a:ext cx="8003232" cy="2492990"/>
          </a:xfrm>
          <a:prstGeom prst="rect">
            <a:avLst/>
          </a:prstGeom>
        </p:spPr>
        <p:txBody>
          <a:bodyPr wrap="square">
            <a:spAutoFit/>
          </a:bodyPr>
          <a:lstStyle/>
          <a:p>
            <a:r>
              <a:rPr lang="nl-NL" sz="2000" dirty="0" smtClean="0">
                <a:solidFill>
                  <a:schemeClr val="tx1"/>
                </a:solidFill>
                <a:latin typeface="+mj-lt"/>
              </a:rPr>
              <a:t>Het leidingteam is een team met een gezamenlijke taak en doel.</a:t>
            </a:r>
            <a:endParaRPr lang="nl-NL" sz="2000" dirty="0" smtClean="0">
              <a:solidFill>
                <a:schemeClr val="tx1"/>
              </a:solidFill>
              <a:latin typeface="+mj-lt"/>
            </a:endParaRPr>
          </a:p>
          <a:p>
            <a:endParaRPr lang="nl-NL" sz="2000" dirty="0" smtClean="0">
              <a:solidFill>
                <a:schemeClr val="tx1"/>
              </a:solidFill>
              <a:latin typeface="+mj-lt"/>
            </a:endParaRPr>
          </a:p>
          <a:p>
            <a:r>
              <a:rPr lang="nl-NL" sz="2000" dirty="0" smtClean="0">
                <a:solidFill>
                  <a:schemeClr val="tx1"/>
                </a:solidFill>
                <a:latin typeface="+mj-lt"/>
              </a:rPr>
              <a:t>De leden van het team dragen de verantwoordelijkheid voor het voorbereiden en het uitvoeren van het programma.</a:t>
            </a:r>
            <a:endParaRPr lang="nl-NL" sz="2000" dirty="0" smtClean="0">
              <a:solidFill>
                <a:schemeClr val="tx1"/>
              </a:solidFill>
              <a:latin typeface="+mj-lt"/>
            </a:endParaRPr>
          </a:p>
          <a:p>
            <a:endParaRPr lang="nl-NL" sz="2000" dirty="0" smtClean="0">
              <a:solidFill>
                <a:schemeClr val="tx1"/>
              </a:solidFill>
              <a:latin typeface="+mj-lt"/>
            </a:endParaRPr>
          </a:p>
          <a:p>
            <a:r>
              <a:rPr lang="nl-NL" sz="2000" dirty="0" smtClean="0">
                <a:solidFill>
                  <a:schemeClr val="tx1"/>
                </a:solidFill>
                <a:latin typeface="+mj-lt"/>
              </a:rPr>
              <a:t>Daarnaast dragen de leden bij aan het beleid van de groep via hun zitting in de groepsraad.</a:t>
            </a:r>
            <a:endParaRPr lang="nl-NL" sz="2000" dirty="0" smtClean="0">
              <a:solidFill>
                <a:schemeClr val="tx1"/>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Samenstelling van het team</a:t>
            </a:r>
            <a:endParaRPr lang="nl-NL"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2492990"/>
          </a:xfrm>
          <a:prstGeom prst="rect">
            <a:avLst/>
          </a:prstGeom>
        </p:spPr>
        <p:txBody>
          <a:bodyPr wrap="square">
            <a:spAutoFit/>
          </a:bodyPr>
          <a:lstStyle/>
          <a:p>
            <a:r>
              <a:rPr lang="nl-NL" sz="2000" dirty="0" smtClean="0">
                <a:solidFill>
                  <a:schemeClr val="tx1"/>
                </a:solidFill>
                <a:latin typeface="+mj-lt"/>
              </a:rPr>
              <a:t>Vaste groep mensen die de speltak draaiende houdt.</a:t>
            </a:r>
          </a:p>
          <a:p>
            <a:pPr marL="0" indent="0">
              <a:buNone/>
            </a:pPr>
            <a:endParaRPr lang="nl-NL" sz="2000" dirty="0" smtClean="0">
              <a:solidFill>
                <a:schemeClr val="tx1"/>
              </a:solidFill>
              <a:latin typeface="+mj-lt"/>
            </a:endParaRPr>
          </a:p>
          <a:p>
            <a:r>
              <a:rPr lang="nl-NL" sz="2000" dirty="0" smtClean="0">
                <a:solidFill>
                  <a:schemeClr val="tx1"/>
                </a:solidFill>
                <a:latin typeface="+mj-lt"/>
              </a:rPr>
              <a:t>Daarnaast ondersteunende staf die af en toe (bijvoorbeeld zomerkamp of avondspel) meedraaien.</a:t>
            </a:r>
            <a:endParaRPr lang="nl-NL" sz="2000" dirty="0" smtClean="0">
              <a:solidFill>
                <a:schemeClr val="tx1"/>
              </a:solidFill>
              <a:latin typeface="+mj-lt"/>
            </a:endParaRPr>
          </a:p>
          <a:p>
            <a:endParaRPr lang="nl-NL" sz="2000" dirty="0" smtClean="0">
              <a:solidFill>
                <a:schemeClr val="tx1"/>
              </a:solidFill>
              <a:latin typeface="+mj-lt"/>
            </a:endParaRPr>
          </a:p>
          <a:p>
            <a:r>
              <a:rPr lang="nl-NL" sz="2000" dirty="0" smtClean="0">
                <a:solidFill>
                  <a:schemeClr val="tx1"/>
                </a:solidFill>
                <a:latin typeface="+mj-lt"/>
              </a:rPr>
              <a:t>Duidelijke afspraken over wie er tot het team behoren zijn van belang. Welke stem hebben zij bij het nemen van beslissingen?</a:t>
            </a:r>
            <a:endParaRPr lang="nl-NL" sz="2000" dirty="0" smtClean="0">
              <a:solidFill>
                <a:schemeClr val="tx1"/>
              </a:solidFill>
              <a:latin typeface="+mj-lt"/>
            </a:endParaRPr>
          </a:p>
        </p:txBody>
      </p:sp>
    </p:spTree>
    <p:extLst>
      <p:ext uri="{BB962C8B-B14F-4D97-AF65-F5344CB8AC3E}">
        <p14:creationId xmlns:p14="http://schemas.microsoft.com/office/powerpoint/2010/main" val="2610082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Onderlinge taakverdeling</a:t>
            </a:r>
            <a:endParaRPr lang="nl-NL"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3379387"/>
          </a:xfrm>
          <a:prstGeom prst="rect">
            <a:avLst/>
          </a:prstGeom>
        </p:spPr>
        <p:txBody>
          <a:bodyPr wrap="square">
            <a:spAutoFit/>
          </a:bodyPr>
          <a:lstStyle/>
          <a:p>
            <a:r>
              <a:rPr lang="nl-NL" sz="2000" dirty="0" smtClean="0">
                <a:latin typeface="+mj-lt"/>
              </a:rPr>
              <a:t>Er komt zoveel op het team af dat een duidelijke taakverdeling noodzakelijk is. </a:t>
            </a:r>
            <a:endParaRPr lang="nl-NL" sz="2000" dirty="0" smtClean="0">
              <a:solidFill>
                <a:schemeClr val="tx1"/>
              </a:solidFill>
              <a:latin typeface="+mj-lt"/>
            </a:endParaRPr>
          </a:p>
          <a:p>
            <a:pPr marL="0" indent="0">
              <a:buNone/>
            </a:pPr>
            <a:endParaRPr lang="nl-NL" sz="2000" dirty="0" smtClean="0">
              <a:solidFill>
                <a:schemeClr val="tx1"/>
              </a:solidFill>
              <a:latin typeface="+mj-lt"/>
            </a:endParaRPr>
          </a:p>
          <a:p>
            <a:r>
              <a:rPr lang="nl-NL" sz="2000" dirty="0" smtClean="0">
                <a:latin typeface="+mj-lt"/>
              </a:rPr>
              <a:t>Denk aan: </a:t>
            </a:r>
          </a:p>
          <a:p>
            <a:pPr lvl="1"/>
            <a:r>
              <a:rPr lang="nl-NL" sz="1600" dirty="0" smtClean="0">
                <a:latin typeface="+mj-lt"/>
              </a:rPr>
              <a:t>Wie houdt de financiën bij?</a:t>
            </a:r>
          </a:p>
          <a:p>
            <a:pPr lvl="1"/>
            <a:r>
              <a:rPr lang="nl-NL" sz="1600" dirty="0" smtClean="0">
                <a:solidFill>
                  <a:schemeClr val="tx1"/>
                </a:solidFill>
                <a:latin typeface="+mj-lt"/>
              </a:rPr>
              <a:t>Wie regelt vergaderingen?</a:t>
            </a:r>
          </a:p>
          <a:p>
            <a:pPr lvl="1"/>
            <a:r>
              <a:rPr lang="nl-NL" sz="1600" dirty="0" smtClean="0">
                <a:latin typeface="+mj-lt"/>
              </a:rPr>
              <a:t>Wie is het aanspreekpunt naar buiten toe?</a:t>
            </a:r>
            <a:endParaRPr lang="nl-NL" sz="1600" dirty="0" smtClean="0">
              <a:solidFill>
                <a:schemeClr val="tx1"/>
              </a:solidFill>
              <a:latin typeface="+mj-lt"/>
            </a:endParaRPr>
          </a:p>
          <a:p>
            <a:endParaRPr lang="nl-NL" sz="2000" dirty="0" smtClean="0">
              <a:solidFill>
                <a:schemeClr val="tx1"/>
              </a:solidFill>
              <a:latin typeface="+mj-lt"/>
            </a:endParaRPr>
          </a:p>
          <a:p>
            <a:r>
              <a:rPr lang="nl-NL" sz="2000" dirty="0" smtClean="0">
                <a:solidFill>
                  <a:schemeClr val="tx1"/>
                </a:solidFill>
                <a:latin typeface="+mj-lt"/>
              </a:rPr>
              <a:t>Zet de taakverdeling op papier en controleer ieder jaar of deze nog klopt.</a:t>
            </a:r>
            <a:endParaRPr lang="nl-NL" sz="2000" dirty="0" smtClean="0">
              <a:solidFill>
                <a:schemeClr val="tx1"/>
              </a:solidFill>
              <a:latin typeface="+mj-lt"/>
            </a:endParaRPr>
          </a:p>
        </p:txBody>
      </p:sp>
    </p:spTree>
    <p:extLst>
      <p:ext uri="{BB962C8B-B14F-4D97-AF65-F5344CB8AC3E}">
        <p14:creationId xmlns:p14="http://schemas.microsoft.com/office/powerpoint/2010/main" val="1911761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De  visie van Scouting Nederland</a:t>
            </a:r>
            <a:endParaRPr lang="nl-NL"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457200" y="1600200"/>
            <a:ext cx="8003232" cy="3293209"/>
          </a:xfrm>
          <a:prstGeom prst="rect">
            <a:avLst/>
          </a:prstGeom>
        </p:spPr>
        <p:txBody>
          <a:bodyPr wrap="square">
            <a:spAutoFit/>
          </a:bodyPr>
          <a:lstStyle/>
          <a:p>
            <a:r>
              <a:rPr lang="nl-NL" sz="2000" i="1" dirty="0"/>
              <a:t>De speltakken bevers, welpen en scouts worden begeleid door een leidingteam. De speltak </a:t>
            </a:r>
            <a:r>
              <a:rPr lang="nl-NL" sz="2000" i="1" dirty="0" err="1"/>
              <a:t>explorers</a:t>
            </a:r>
            <a:r>
              <a:rPr lang="nl-NL" sz="2000" i="1" dirty="0"/>
              <a:t> wordt begeleid door een begeleidingsteam. De speltak roverscouts wordt begeleid door een adviseur of een coach. </a:t>
            </a:r>
            <a:endParaRPr lang="nl-NL" sz="2000" i="1" dirty="0" smtClean="0"/>
          </a:p>
          <a:p>
            <a:endParaRPr lang="en-US" sz="2000" dirty="0"/>
          </a:p>
          <a:p>
            <a:r>
              <a:rPr lang="nl-NL" sz="2000" i="1" dirty="0"/>
              <a:t>Het leidingteam bestaat uit de teamleider en de (</a:t>
            </a:r>
            <a:r>
              <a:rPr lang="nl-NL" sz="2000" i="1" dirty="0" err="1"/>
              <a:t>bege</a:t>
            </a:r>
            <a:r>
              <a:rPr lang="nl-NL" sz="2000" i="1" dirty="0"/>
              <a:t>)leiding van een speltak. De leden van een leidingteam worden benoemd door de groepsraad, nadat dit besproken is met de groepsbegeleider. De teamleider wordt eveneens benoemd door de groepsraad, op voordracht van het leidingteam.</a:t>
            </a:r>
            <a:endParaRPr lang="en-US" sz="2000" dirty="0"/>
          </a:p>
        </p:txBody>
      </p:sp>
    </p:spTree>
    <p:extLst>
      <p:ext uri="{BB962C8B-B14F-4D97-AF65-F5344CB8AC3E}">
        <p14:creationId xmlns:p14="http://schemas.microsoft.com/office/powerpoint/2010/main" val="2130990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De  visie van Scouting Nederland</a:t>
            </a:r>
            <a:endParaRPr lang="nl-NL"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251520" y="1412776"/>
            <a:ext cx="8640960" cy="4647426"/>
          </a:xfrm>
          <a:prstGeom prst="rect">
            <a:avLst/>
          </a:prstGeom>
        </p:spPr>
        <p:txBody>
          <a:bodyPr wrap="square">
            <a:spAutoFit/>
          </a:bodyPr>
          <a:lstStyle/>
          <a:p>
            <a:pPr marL="0" indent="0">
              <a:buNone/>
            </a:pPr>
            <a:r>
              <a:rPr lang="nl-NL" sz="2000" b="1" dirty="0"/>
              <a:t>Het leidingteam is verantwoordelijk voor:</a:t>
            </a:r>
            <a:endParaRPr lang="en-US" sz="2000" b="1" dirty="0"/>
          </a:p>
          <a:p>
            <a:pPr lvl="0"/>
            <a:r>
              <a:rPr lang="nl-NL" sz="2000" dirty="0" smtClean="0"/>
              <a:t>Het </a:t>
            </a:r>
            <a:r>
              <a:rPr lang="nl-NL" sz="2000" dirty="0"/>
              <a:t>draaien van de speltak volgens de landelijk opgestelde richtlijnen.</a:t>
            </a:r>
            <a:endParaRPr lang="en-US" sz="2000" dirty="0"/>
          </a:p>
          <a:p>
            <a:pPr lvl="0"/>
            <a:r>
              <a:rPr lang="nl-NL" sz="2000" dirty="0"/>
              <a:t>Het voorbereiden en programmeren van de opkomsten van deze speltak.</a:t>
            </a:r>
            <a:endParaRPr lang="en-US" sz="2000" dirty="0"/>
          </a:p>
          <a:p>
            <a:pPr lvl="0"/>
            <a:r>
              <a:rPr lang="nl-NL" sz="2000" dirty="0"/>
              <a:t>De ledenadministratie en de financiële administratie van de speltak.</a:t>
            </a:r>
            <a:endParaRPr lang="en-US" sz="2000" dirty="0"/>
          </a:p>
          <a:p>
            <a:pPr lvl="0"/>
            <a:r>
              <a:rPr lang="nl-NL" sz="2000" dirty="0"/>
              <a:t>Het onderhouden van contacten met de ouders van jeugdleden.</a:t>
            </a:r>
            <a:endParaRPr lang="en-US" sz="2000" dirty="0"/>
          </a:p>
          <a:p>
            <a:pPr lvl="0"/>
            <a:r>
              <a:rPr lang="nl-NL" sz="2000" dirty="0"/>
              <a:t>Het onderhouden van contacten met organisatoren van de betreffende speltak.</a:t>
            </a:r>
            <a:endParaRPr lang="en-US" sz="2000" dirty="0"/>
          </a:p>
          <a:p>
            <a:pPr lvl="0"/>
            <a:r>
              <a:rPr lang="nl-NL" sz="2000" dirty="0"/>
              <a:t>Het deelnemen aan trainingen en activiteiten van de regio.</a:t>
            </a:r>
            <a:endParaRPr lang="en-US" sz="2000" dirty="0"/>
          </a:p>
          <a:p>
            <a:pPr lvl="0"/>
            <a:r>
              <a:rPr lang="nl-NL" sz="2000" dirty="0"/>
              <a:t>De benodigde kennis van het Scoutingspel en de daarvoor benodigde technieken leidingteam op peil houden.</a:t>
            </a:r>
            <a:endParaRPr lang="en-US" sz="2000" dirty="0"/>
          </a:p>
          <a:p>
            <a:pPr lvl="0"/>
            <a:r>
              <a:rPr lang="nl-NL" sz="2000" dirty="0"/>
              <a:t>Het voordragen van nieuwe leiding voor het leidingteam van de speltak.</a:t>
            </a:r>
            <a:endParaRPr lang="en-US" sz="2000" dirty="0"/>
          </a:p>
          <a:p>
            <a:pPr lvl="0"/>
            <a:r>
              <a:rPr lang="nl-NL" sz="2000" dirty="0"/>
              <a:t>Indien het een speleenheid van het waterwerk betreft, de deelname aan trainingen en activiteiten van de regionale admiraliteit.</a:t>
            </a:r>
            <a:endParaRPr lang="en-US" sz="2000" dirty="0"/>
          </a:p>
        </p:txBody>
      </p:sp>
    </p:spTree>
    <p:extLst>
      <p:ext uri="{BB962C8B-B14F-4D97-AF65-F5344CB8AC3E}">
        <p14:creationId xmlns:p14="http://schemas.microsoft.com/office/powerpoint/2010/main" val="2895844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De  visie van Scouting Nederland</a:t>
            </a:r>
            <a:endParaRPr lang="nl-NL"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251520" y="1412776"/>
            <a:ext cx="8640960" cy="3170099"/>
          </a:xfrm>
          <a:prstGeom prst="rect">
            <a:avLst/>
          </a:prstGeom>
        </p:spPr>
        <p:txBody>
          <a:bodyPr wrap="square">
            <a:spAutoFit/>
          </a:bodyPr>
          <a:lstStyle/>
          <a:p>
            <a:pPr marL="0" indent="0">
              <a:buNone/>
            </a:pPr>
            <a:r>
              <a:rPr lang="nl-NL" sz="2000" b="1" dirty="0"/>
              <a:t>De belangrijkste taken van de teamleider zijn:</a:t>
            </a:r>
            <a:endParaRPr lang="en-US" sz="2000" b="1" dirty="0"/>
          </a:p>
          <a:p>
            <a:pPr lvl="0"/>
            <a:r>
              <a:rPr lang="nl-NL" sz="2000" dirty="0"/>
              <a:t>De teamleider vervult een coördinerende functie in het team. </a:t>
            </a:r>
            <a:endParaRPr lang="en-US" sz="2000" dirty="0"/>
          </a:p>
          <a:p>
            <a:pPr lvl="0"/>
            <a:r>
              <a:rPr lang="nl-NL" sz="2000" dirty="0"/>
              <a:t>De teamleider vertegenwoordigt het team naar buiten. </a:t>
            </a:r>
            <a:endParaRPr lang="en-US" sz="2000" dirty="0"/>
          </a:p>
          <a:p>
            <a:pPr lvl="0"/>
            <a:r>
              <a:rPr lang="nl-NL" sz="2000" dirty="0"/>
              <a:t>De teamleider is eindverantwoordelijk voor de gang van zaken binnen de speltak. </a:t>
            </a:r>
            <a:endParaRPr lang="en-US" sz="2000" dirty="0"/>
          </a:p>
          <a:p>
            <a:pPr lvl="0"/>
            <a:r>
              <a:rPr lang="nl-NL" sz="2000" dirty="0"/>
              <a:t>De teamleider is verantwoordelijk voor de kwaliteit van het Scoutingprogramma. </a:t>
            </a:r>
            <a:endParaRPr lang="en-US" sz="2000" dirty="0"/>
          </a:p>
          <a:p>
            <a:pPr lvl="0"/>
            <a:r>
              <a:rPr lang="nl-NL" sz="2000" dirty="0"/>
              <a:t>De teamleider draagt zorg voor een afstemming met de speltakken onder en boven zijn speltak, zodat een doorlopende leerlijn ontstaat.</a:t>
            </a:r>
            <a:endParaRPr lang="en-US" sz="2000" dirty="0"/>
          </a:p>
        </p:txBody>
      </p:sp>
    </p:spTree>
    <p:extLst>
      <p:ext uri="{BB962C8B-B14F-4D97-AF65-F5344CB8AC3E}">
        <p14:creationId xmlns:p14="http://schemas.microsoft.com/office/powerpoint/2010/main" val="939321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cstate="print"/>
          <a:srcRect/>
          <a:stretch>
            <a:fillRect/>
          </a:stretch>
        </p:blipFill>
        <p:spPr bwMode="auto">
          <a:xfrm>
            <a:off x="-2857552" y="500042"/>
            <a:ext cx="15859126" cy="762000"/>
          </a:xfrm>
          <a:prstGeom prst="rect">
            <a:avLst/>
          </a:prstGeom>
          <a:noFill/>
          <a:ln w="9525">
            <a:noFill/>
            <a:miter lim="800000"/>
            <a:headEnd/>
            <a:tailEnd/>
          </a:ln>
          <a:effectLst/>
        </p:spPr>
      </p:pic>
      <p:sp>
        <p:nvSpPr>
          <p:cNvPr id="4" name="Titel 3"/>
          <p:cNvSpPr>
            <a:spLocks noGrp="1"/>
          </p:cNvSpPr>
          <p:nvPr>
            <p:ph type="title"/>
          </p:nvPr>
        </p:nvSpPr>
        <p:spPr/>
        <p:txBody>
          <a:bodyPr/>
          <a:lstStyle/>
          <a:p>
            <a:r>
              <a:rPr lang="nl-NL" dirty="0" smtClean="0">
                <a:solidFill>
                  <a:schemeClr val="bg1"/>
                </a:solidFill>
              </a:rPr>
              <a:t>Belanghebbenden</a:t>
            </a:r>
            <a:endParaRPr lang="nl-NL" dirty="0">
              <a:solidFill>
                <a:schemeClr val="bg1"/>
              </a:solidFill>
            </a:endParaRPr>
          </a:p>
        </p:txBody>
      </p:sp>
      <p:pic>
        <p:nvPicPr>
          <p:cNvPr id="7" name="Picture 3"/>
          <p:cNvPicPr>
            <a:picLocks noChangeAspect="1" noChangeArrowheads="1"/>
          </p:cNvPicPr>
          <p:nvPr/>
        </p:nvPicPr>
        <p:blipFill>
          <a:blip r:embed="rId3" cstate="print"/>
          <a:srcRect/>
          <a:stretch>
            <a:fillRect/>
          </a:stretch>
        </p:blipFill>
        <p:spPr bwMode="auto">
          <a:xfrm>
            <a:off x="-2214610" y="6096000"/>
            <a:ext cx="15859126" cy="762000"/>
          </a:xfrm>
          <a:prstGeom prst="rect">
            <a:avLst/>
          </a:prstGeom>
          <a:noFill/>
          <a:ln w="9525">
            <a:noFill/>
            <a:miter lim="800000"/>
            <a:headEnd/>
            <a:tailEnd/>
          </a:ln>
          <a:effectLst/>
        </p:spPr>
      </p:pic>
      <p:pic>
        <p:nvPicPr>
          <p:cNvPr id="8" name="Picture 7" descr="http://www.regiogooi.nl/~webio/upload/phpAvQVck/scouting-academy-logo.png"/>
          <p:cNvPicPr>
            <a:picLocks noChangeAspect="1" noChangeArrowheads="1"/>
          </p:cNvPicPr>
          <p:nvPr/>
        </p:nvPicPr>
        <p:blipFill>
          <a:blip r:embed="rId4" cstate="print"/>
          <a:srcRect/>
          <a:stretch>
            <a:fillRect/>
          </a:stretch>
        </p:blipFill>
        <p:spPr bwMode="auto">
          <a:xfrm>
            <a:off x="8132025" y="6131954"/>
            <a:ext cx="1000100" cy="642921"/>
          </a:xfrm>
          <a:prstGeom prst="rect">
            <a:avLst/>
          </a:prstGeom>
          <a:noFill/>
        </p:spPr>
      </p:pic>
      <p:sp>
        <p:nvSpPr>
          <p:cNvPr id="17" name="Content Placeholder 11"/>
          <p:cNvSpPr>
            <a:spLocks noGrp="1"/>
          </p:cNvSpPr>
          <p:nvPr>
            <p:ph idx="1"/>
          </p:nvPr>
        </p:nvSpPr>
        <p:spPr>
          <a:xfrm>
            <a:off x="251520" y="1412776"/>
            <a:ext cx="8640960" cy="2123658"/>
          </a:xfrm>
          <a:prstGeom prst="rect">
            <a:avLst/>
          </a:prstGeom>
        </p:spPr>
        <p:txBody>
          <a:bodyPr wrap="square">
            <a:spAutoFit/>
          </a:bodyPr>
          <a:lstStyle/>
          <a:p>
            <a:pPr lvl="0"/>
            <a:r>
              <a:rPr lang="nl-NL" sz="2000" dirty="0" smtClean="0"/>
              <a:t>De </a:t>
            </a:r>
            <a:r>
              <a:rPr lang="nl-NL" sz="2000" dirty="0"/>
              <a:t>verantwoordelijkheden van het leidingteam zijn dus niet alleen verantwoordelijkheden naar de kinderen toe. </a:t>
            </a:r>
            <a:endParaRPr lang="nl-NL" sz="2000" dirty="0" smtClean="0"/>
          </a:p>
          <a:p>
            <a:pPr lvl="0"/>
            <a:endParaRPr lang="nl-NL" sz="2000" dirty="0"/>
          </a:p>
          <a:p>
            <a:pPr lvl="0"/>
            <a:r>
              <a:rPr lang="en-US" sz="2000" dirty="0" err="1" smtClean="0"/>
              <a:t>Naar</a:t>
            </a:r>
            <a:r>
              <a:rPr lang="en-US" sz="2000" dirty="0" smtClean="0"/>
              <a:t> </a:t>
            </a:r>
            <a:r>
              <a:rPr lang="en-US" sz="2000" dirty="0" err="1" smtClean="0"/>
              <a:t>welke</a:t>
            </a:r>
            <a:r>
              <a:rPr lang="en-US" sz="2000" dirty="0" smtClean="0"/>
              <a:t> </a:t>
            </a:r>
            <a:r>
              <a:rPr lang="en-US" sz="2000" dirty="0" err="1" smtClean="0"/>
              <a:t>gebieden</a:t>
            </a:r>
            <a:r>
              <a:rPr lang="en-US" sz="2000" dirty="0" smtClean="0"/>
              <a:t> </a:t>
            </a:r>
            <a:r>
              <a:rPr lang="en-US" sz="2000" dirty="0" err="1" smtClean="0"/>
              <a:t>draagt</a:t>
            </a:r>
            <a:r>
              <a:rPr lang="en-US" sz="2000" dirty="0" smtClean="0"/>
              <a:t> het </a:t>
            </a:r>
            <a:r>
              <a:rPr lang="en-US" sz="2000" dirty="0" err="1" smtClean="0"/>
              <a:t>leidingteam</a:t>
            </a:r>
            <a:r>
              <a:rPr lang="en-US" sz="2000" dirty="0" smtClean="0"/>
              <a:t> </a:t>
            </a:r>
            <a:r>
              <a:rPr lang="en-US" sz="2000" dirty="0" err="1" smtClean="0"/>
              <a:t>een</a:t>
            </a:r>
            <a:r>
              <a:rPr lang="en-US" sz="2000" dirty="0" smtClean="0"/>
              <a:t> </a:t>
            </a:r>
            <a:r>
              <a:rPr lang="en-US" sz="2000" dirty="0" err="1" smtClean="0"/>
              <a:t>verantwoordelijkheid</a:t>
            </a:r>
            <a:r>
              <a:rPr lang="en-US" sz="2000" dirty="0" smtClean="0"/>
              <a:t> toe </a:t>
            </a:r>
            <a:r>
              <a:rPr lang="en-US" sz="2000" dirty="0" err="1" smtClean="0"/>
              <a:t>en</a:t>
            </a:r>
            <a:r>
              <a:rPr lang="en-US" sz="2000" dirty="0" smtClean="0"/>
              <a:t> </a:t>
            </a:r>
            <a:r>
              <a:rPr lang="en-US" sz="2000" dirty="0" err="1" smtClean="0"/>
              <a:t>welke</a:t>
            </a:r>
            <a:r>
              <a:rPr lang="en-US" sz="2000" dirty="0" smtClean="0"/>
              <a:t> taken </a:t>
            </a:r>
            <a:r>
              <a:rPr lang="en-US" sz="2000" dirty="0" err="1" smtClean="0"/>
              <a:t>horen</a:t>
            </a:r>
            <a:r>
              <a:rPr lang="en-US" sz="2000" dirty="0" smtClean="0"/>
              <a:t> </a:t>
            </a:r>
            <a:r>
              <a:rPr lang="en-US" sz="2000" dirty="0" err="1" smtClean="0"/>
              <a:t>hierbij</a:t>
            </a:r>
            <a:r>
              <a:rPr lang="en-US" sz="2000" dirty="0" smtClean="0"/>
              <a:t>?</a:t>
            </a:r>
          </a:p>
          <a:p>
            <a:pPr marL="0" lvl="0" indent="0">
              <a:buNone/>
            </a:pPr>
            <a:endParaRPr lang="en-US" sz="2000" dirty="0"/>
          </a:p>
        </p:txBody>
      </p:sp>
    </p:spTree>
    <p:extLst>
      <p:ext uri="{BB962C8B-B14F-4D97-AF65-F5344CB8AC3E}">
        <p14:creationId xmlns:p14="http://schemas.microsoft.com/office/powerpoint/2010/main" val="2387671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3783</TotalTime>
  <Words>487</Words>
  <Application>Microsoft Office PowerPoint</Application>
  <PresentationFormat>On-screen Show (4:3)</PresentationFormat>
  <Paragraphs>56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Kantoorthema</vt:lpstr>
      <vt:lpstr>ZESC – Taken en verantwoordelijkheden</vt:lpstr>
      <vt:lpstr>Het leidingteam</vt:lpstr>
      <vt:lpstr>Samenstelling van het team</vt:lpstr>
      <vt:lpstr>Onderlinge taakverdeling</vt:lpstr>
      <vt:lpstr>De  visie van Scouting Nederland</vt:lpstr>
      <vt:lpstr>De  visie van Scouting Nederland</vt:lpstr>
      <vt:lpstr>De  visie van Scouting Nederland</vt:lpstr>
      <vt:lpstr>Belanghebbenden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Opleidingsniveau (1.1)</dc:title>
  <dc:creator>Rosel</dc:creator>
  <cp:lastModifiedBy>Jasper Kroeger</cp:lastModifiedBy>
  <cp:revision>138</cp:revision>
  <cp:lastPrinted>2012-03-16T14:55:31Z</cp:lastPrinted>
  <dcterms:created xsi:type="dcterms:W3CDTF">2011-02-02T19:23:38Z</dcterms:created>
  <dcterms:modified xsi:type="dcterms:W3CDTF">2014-09-18T10:25:46Z</dcterms:modified>
</cp:coreProperties>
</file>