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9" r:id="rId3"/>
    <p:sldId id="260" r:id="rId4"/>
    <p:sldId id="263" r:id="rId5"/>
    <p:sldId id="279" r:id="rId6"/>
    <p:sldId id="280" r:id="rId7"/>
    <p:sldId id="281" r:id="rId8"/>
    <p:sldId id="282" r:id="rId9"/>
    <p:sldId id="284" r:id="rId10"/>
    <p:sldId id="285" r:id="rId11"/>
    <p:sldId id="286" r:id="rId12"/>
    <p:sldId id="291" r:id="rId13"/>
    <p:sldId id="292" r:id="rId14"/>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ECDD"/>
          </a:solidFill>
        </a:fill>
      </a:tcStyle>
    </a:wholeTbl>
    <a:band2H>
      <a:tcTxStyle/>
      <a:tcStyle>
        <a:tcBdr/>
        <a:fill>
          <a:solidFill>
            <a:srgbClr val="E6F6EF"/>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397"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 name="Shape 27"/>
          <p:cNvSpPr>
            <a:spLocks noGrp="1" noRot="1" noChangeAspect="1"/>
          </p:cNvSpPr>
          <p:nvPr>
            <p:ph type="sldImg"/>
          </p:nvPr>
        </p:nvSpPr>
        <p:spPr>
          <a:xfrm>
            <a:off x="1143000" y="685800"/>
            <a:ext cx="4572000" cy="3429000"/>
          </a:xfrm>
          <a:prstGeom prst="rect">
            <a:avLst/>
          </a:prstGeom>
        </p:spPr>
        <p:txBody>
          <a:bodyPr/>
          <a:lstStyle/>
          <a:p>
            <a:endParaRPr/>
          </a:p>
        </p:txBody>
      </p:sp>
      <p:sp>
        <p:nvSpPr>
          <p:cNvPr id="28" name="Shape 2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138346585"/>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Times New Roman"/>
      </a:defRPr>
    </a:lvl1pPr>
    <a:lvl2pPr indent="228600" defTabSz="457200" latinLnBrk="0">
      <a:spcBef>
        <a:spcPts val="400"/>
      </a:spcBef>
      <a:defRPr sz="1200">
        <a:latin typeface="+mj-lt"/>
        <a:ea typeface="+mj-ea"/>
        <a:cs typeface="+mj-cs"/>
        <a:sym typeface="Times New Roman"/>
      </a:defRPr>
    </a:lvl2pPr>
    <a:lvl3pPr indent="457200" defTabSz="457200" latinLnBrk="0">
      <a:spcBef>
        <a:spcPts val="400"/>
      </a:spcBef>
      <a:defRPr sz="1200">
        <a:latin typeface="+mj-lt"/>
        <a:ea typeface="+mj-ea"/>
        <a:cs typeface="+mj-cs"/>
        <a:sym typeface="Times New Roman"/>
      </a:defRPr>
    </a:lvl3pPr>
    <a:lvl4pPr indent="685800" defTabSz="457200" latinLnBrk="0">
      <a:spcBef>
        <a:spcPts val="400"/>
      </a:spcBef>
      <a:defRPr sz="1200">
        <a:latin typeface="+mj-lt"/>
        <a:ea typeface="+mj-ea"/>
        <a:cs typeface="+mj-cs"/>
        <a:sym typeface="Times New Roman"/>
      </a:defRPr>
    </a:lvl4pPr>
    <a:lvl5pPr indent="914400" defTabSz="457200" latinLnBrk="0">
      <a:spcBef>
        <a:spcPts val="400"/>
      </a:spcBef>
      <a:defRPr sz="1200">
        <a:latin typeface="+mj-lt"/>
        <a:ea typeface="+mj-ea"/>
        <a:cs typeface="+mj-cs"/>
        <a:sym typeface="Times New Roman"/>
      </a:defRPr>
    </a:lvl5pPr>
    <a:lvl6pPr indent="1143000" defTabSz="457200" latinLnBrk="0">
      <a:spcBef>
        <a:spcPts val="400"/>
      </a:spcBef>
      <a:defRPr sz="1200">
        <a:latin typeface="+mj-lt"/>
        <a:ea typeface="+mj-ea"/>
        <a:cs typeface="+mj-cs"/>
        <a:sym typeface="Times New Roman"/>
      </a:defRPr>
    </a:lvl6pPr>
    <a:lvl7pPr indent="1371600" defTabSz="457200" latinLnBrk="0">
      <a:spcBef>
        <a:spcPts val="400"/>
      </a:spcBef>
      <a:defRPr sz="1200">
        <a:latin typeface="+mj-lt"/>
        <a:ea typeface="+mj-ea"/>
        <a:cs typeface="+mj-cs"/>
        <a:sym typeface="Times New Roman"/>
      </a:defRPr>
    </a:lvl7pPr>
    <a:lvl8pPr indent="1600200" defTabSz="457200" latinLnBrk="0">
      <a:spcBef>
        <a:spcPts val="400"/>
      </a:spcBef>
      <a:defRPr sz="1200">
        <a:latin typeface="+mj-lt"/>
        <a:ea typeface="+mj-ea"/>
        <a:cs typeface="+mj-cs"/>
        <a:sym typeface="Times New Roman"/>
      </a:defRPr>
    </a:lvl8pPr>
    <a:lvl9pPr indent="1828800" defTabSz="457200" latinLnBrk="0">
      <a:spcBef>
        <a:spcPts val="400"/>
      </a:spcBef>
      <a:defRPr sz="1200">
        <a:latin typeface="+mj-lt"/>
        <a:ea typeface="+mj-ea"/>
        <a:cs typeface="+mj-cs"/>
        <a:sym typeface="Times New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efault">
    <p:spTree>
      <p:nvGrpSpPr>
        <p:cNvPr id="1" name=""/>
        <p:cNvGrpSpPr/>
        <p:nvPr/>
      </p:nvGrpSpPr>
      <p:grpSpPr>
        <a:xfrm>
          <a:off x="0" y="0"/>
          <a:ext cx="0" cy="0"/>
          <a:chOff x="0" y="0"/>
          <a:chExt cx="0" cy="0"/>
        </a:xfrm>
      </p:grpSpPr>
      <p:sp>
        <p:nvSpPr>
          <p:cNvPr id="13" name="Shape 13"/>
          <p:cNvSpPr>
            <a:spLocks noGrp="1"/>
          </p:cNvSpPr>
          <p:nvPr>
            <p:ph type="sldNum" sz="quarter" idx="2"/>
          </p:nvPr>
        </p:nvSpPr>
        <p:spPr>
          <a:prstGeom prst="rect">
            <a:avLst/>
          </a:prstGeom>
        </p:spPr>
        <p:txBody>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pic>
        <p:nvPicPr>
          <p:cNvPr id="20" name="image.png"/>
          <p:cNvPicPr>
            <a:picLocks noChangeAspect="1"/>
          </p:cNvPicPr>
          <p:nvPr/>
        </p:nvPicPr>
        <p:blipFill>
          <a:blip r:embed="rId2">
            <a:extLst/>
          </a:blip>
          <a:stretch>
            <a:fillRect/>
          </a:stretch>
        </p:blipFill>
        <p:spPr>
          <a:xfrm>
            <a:off x="0" y="2147887"/>
            <a:ext cx="9147175" cy="1439863"/>
          </a:xfrm>
          <a:prstGeom prst="rect">
            <a:avLst/>
          </a:prstGeom>
          <a:ln w="12700">
            <a:miter lim="400000"/>
          </a:ln>
        </p:spPr>
      </p:pic>
      <p:sp>
        <p:nvSpPr>
          <p:cNvPr id="21" name="Shape 21"/>
          <p:cNvSpPr>
            <a:spLocks noGrp="1"/>
          </p:cNvSpPr>
          <p:nvPr>
            <p:ph type="sldNum" sz="quarter" idx="2"/>
          </p:nvPr>
        </p:nvSpPr>
        <p:spPr>
          <a:xfrm>
            <a:off x="8401112" y="6245225"/>
            <a:ext cx="284101" cy="289247"/>
          </a:xfrm>
          <a:prstGeom prst="rect">
            <a:avLst/>
          </a:prstGeom>
        </p:spPr>
        <p:txBody>
          <a:bodyPr/>
          <a:lstStyle>
            <a:lvl1pPr marL="215900" indent="-215900" algn="r">
              <a:tabLst>
                <a:tab pos="457200" algn="l"/>
                <a:tab pos="914400" algn="l"/>
                <a:tab pos="1371600" algn="l"/>
                <a:tab pos="1828800" algn="l"/>
              </a:tabLst>
              <a:defRPr>
                <a:solidFill>
                  <a:srgbClr val="000000"/>
                </a:solidFill>
                <a:latin typeface="+mj-lt"/>
                <a:ea typeface="+mj-ea"/>
                <a:cs typeface="+mj-cs"/>
                <a:sym typeface="Times New Roman"/>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image.png"/>
          <p:cNvPicPr>
            <a:picLocks noChangeAspect="1"/>
          </p:cNvPicPr>
          <p:nvPr/>
        </p:nvPicPr>
        <p:blipFill>
          <a:blip r:embed="rId4">
            <a:extLst/>
          </a:blip>
          <a:stretch>
            <a:fillRect/>
          </a:stretch>
        </p:blipFill>
        <p:spPr>
          <a:xfrm>
            <a:off x="0" y="6146800"/>
            <a:ext cx="9147175" cy="720725"/>
          </a:xfrm>
          <a:prstGeom prst="rect">
            <a:avLst/>
          </a:prstGeom>
          <a:ln w="12700">
            <a:miter lim="400000"/>
          </a:ln>
        </p:spPr>
      </p:pic>
      <p:pic>
        <p:nvPicPr>
          <p:cNvPr id="3" name="image.png"/>
          <p:cNvPicPr>
            <a:picLocks noChangeAspect="1"/>
          </p:cNvPicPr>
          <p:nvPr/>
        </p:nvPicPr>
        <p:blipFill>
          <a:blip r:embed="rId4">
            <a:extLst/>
          </a:blip>
          <a:stretch>
            <a:fillRect/>
          </a:stretch>
        </p:blipFill>
        <p:spPr>
          <a:xfrm>
            <a:off x="0" y="433387"/>
            <a:ext cx="9147175" cy="720726"/>
          </a:xfrm>
          <a:prstGeom prst="rect">
            <a:avLst/>
          </a:prstGeom>
          <a:ln w="12700">
            <a:miter lim="400000"/>
          </a:ln>
        </p:spPr>
      </p:pic>
      <p:sp>
        <p:nvSpPr>
          <p:cNvPr id="4" name="Shape 4"/>
          <p:cNvSpPr>
            <a:spLocks noGrp="1"/>
          </p:cNvSpPr>
          <p:nvPr>
            <p:ph type="sldNum" sz="quarter" idx="2"/>
          </p:nvPr>
        </p:nvSpPr>
        <p:spPr>
          <a:xfrm>
            <a:off x="6553200" y="6245225"/>
            <a:ext cx="304068" cy="290984"/>
          </a:xfrm>
          <a:prstGeom prst="rect">
            <a:avLst/>
          </a:prstGeom>
          <a:ln w="12700">
            <a:miter lim="400000"/>
          </a:ln>
        </p:spPr>
        <p:txBody>
          <a:bodyPr wrap="none" lIns="46799" tIns="46799" rIns="46799" bIns="46799">
            <a:spAutoFit/>
          </a:bodyPr>
          <a:lstStyle>
            <a:lvl1pPr defTabSz="914400">
              <a:tabLst>
                <a:tab pos="914400" algn="l"/>
                <a:tab pos="1828800" algn="l"/>
                <a:tab pos="2743200" algn="l"/>
                <a:tab pos="3657600" algn="l"/>
                <a:tab pos="4572000" algn="l"/>
                <a:tab pos="5486400" algn="l"/>
                <a:tab pos="6400800" algn="l"/>
                <a:tab pos="7315200" algn="l"/>
                <a:tab pos="8229600" algn="l"/>
                <a:tab pos="9144000" algn="l"/>
                <a:tab pos="10058400" algn="l"/>
              </a:tabLst>
              <a:defRPr sz="1400">
                <a:solidFill>
                  <a:srgbClr val="FFFFFF"/>
                </a:solidFill>
              </a:defRPr>
            </a:lvl1pPr>
          </a:lstStyle>
          <a:p>
            <a:fld id="{86CB4B4D-7CA3-9044-876B-883B54F8677D}" type="slidenum">
              <a:t>‹#›</a:t>
            </a:fld>
            <a:endParaRPr/>
          </a:p>
        </p:txBody>
      </p:sp>
      <p:sp>
        <p:nvSpPr>
          <p:cNvPr id="5" name="Shape 5"/>
          <p:cNvSpPr>
            <a:spLocks noGrp="1"/>
          </p:cNvSpPr>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nchor="ctr"/>
          <a:lstStyle/>
          <a:p>
            <a:r>
              <a:t>Title Text</a:t>
            </a:r>
          </a:p>
        </p:txBody>
      </p:sp>
      <p:sp>
        <p:nvSpPr>
          <p:cNvPr id="6" name="Shape 6"/>
          <p:cNvSpPr>
            <a:spLocks noGrp="1"/>
          </p:cNvSpPr>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xmlns="" val="1"/>
            </a:ext>
          </a:extLst>
        </p:spPr>
        <p:txBody>
          <a:bodyPr lIns="46799" tIns="46799" rIns="46799" bIns="46799"/>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1pPr>
      <a:lvl2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2pPr>
      <a:lvl3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3pPr>
      <a:lvl4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4pPr>
      <a:lvl5pPr marL="0" marR="0" indent="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5pPr>
      <a:lvl6pPr marL="0" marR="0" indent="4572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6pPr>
      <a:lvl7pPr marL="0" marR="0" indent="9144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7pPr>
      <a:lvl8pPr marL="0" marR="0" indent="13716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8pPr>
      <a:lvl9pPr marL="0" marR="0" indent="1828800" algn="l" defTabSz="457200" rtl="0" latinLnBrk="0">
        <a:lnSpc>
          <a:spcPct val="100000"/>
        </a:lnSpc>
        <a:spcBef>
          <a:spcPts val="0"/>
        </a:spcBef>
        <a:spcAft>
          <a:spcPts val="0"/>
        </a:spcAft>
        <a:buClrTx/>
        <a:buSzTx/>
        <a:buFontTx/>
        <a:buNone/>
        <a:tabLst/>
        <a:defRPr sz="2400" b="0" i="0" u="none" strike="noStrike" cap="none" spc="0" baseline="0">
          <a:ln>
            <a:noFill/>
          </a:ln>
          <a:solidFill>
            <a:srgbClr val="FFFFFF"/>
          </a:solidFill>
          <a:uFillTx/>
          <a:latin typeface="Impact"/>
          <a:ea typeface="Impact"/>
          <a:cs typeface="Impact"/>
          <a:sym typeface="Impact"/>
        </a:defRPr>
      </a:lvl9pPr>
    </p:titleStyle>
    <p:bodyStyle>
      <a:lvl1pPr marL="342900" marR="0" indent="-3429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1pPr>
      <a:lvl2pPr marL="342900" marR="0" indent="1143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2pPr>
      <a:lvl3pPr marL="342900" marR="0" indent="5715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3pPr>
      <a:lvl4pPr marL="342900" marR="0" indent="10287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4pPr>
      <a:lvl5pPr marL="342900" marR="0" indent="14859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5pPr>
      <a:lvl6pPr marL="342900" marR="0" indent="19431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6pPr>
      <a:lvl7pPr marL="342900" marR="0" indent="24003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7pPr>
      <a:lvl8pPr marL="342900" marR="0" indent="28575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8pPr>
      <a:lvl9pPr marL="342900" marR="0" indent="3314700" algn="l" defTabSz="457200" rtl="0" latinLnBrk="0">
        <a:lnSpc>
          <a:spcPct val="100000"/>
        </a:lnSpc>
        <a:spcBef>
          <a:spcPts val="800"/>
        </a:spcBef>
        <a:spcAft>
          <a:spcPts val="0"/>
        </a:spcAft>
        <a:buClrTx/>
        <a:buSzTx/>
        <a:buFontTx/>
        <a:buNone/>
        <a:tabLst/>
        <a:defRPr sz="1800" b="0" i="0" u="none" strike="noStrike" cap="none" spc="0" baseline="0">
          <a:ln>
            <a:noFill/>
          </a:ln>
          <a:solidFill>
            <a:srgbClr val="000000"/>
          </a:solidFill>
          <a:uFillTx/>
          <a:latin typeface="Arial"/>
          <a:ea typeface="Arial"/>
          <a:cs typeface="Arial"/>
          <a:sym typeface="Arial"/>
        </a:defRPr>
      </a:lvl9pPr>
    </p:bodyStyle>
    <p:otherStyle>
      <a:lvl1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1pPr>
      <a:lvl2pPr marL="0" marR="0" indent="4572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2pPr>
      <a:lvl3pPr marL="0" marR="0" indent="9144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3pPr>
      <a:lvl4pPr marL="0" marR="0" indent="13716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4pPr>
      <a:lvl5pPr marL="0" marR="0" indent="182880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5pPr>
      <a:lvl6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6pPr>
      <a:lvl7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7pPr>
      <a:lvl8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8pPr>
      <a:lvl9pPr marL="0" marR="0" indent="0" algn="l" defTabSz="914400" rtl="0" latinLnBrk="0">
        <a:lnSpc>
          <a:spcPct val="100000"/>
        </a:lnSpc>
        <a:spcBef>
          <a:spcPts val="0"/>
        </a:spcBef>
        <a:spcAft>
          <a:spcPts val="0"/>
        </a:spcAft>
        <a:buClrTx/>
        <a:buSzTx/>
        <a:buFontTx/>
        <a:buNone/>
        <a:tabLst>
          <a:tab pos="914400" algn="l"/>
          <a:tab pos="1828800" algn="l"/>
          <a:tab pos="2743200" algn="l"/>
          <a:tab pos="3657600" algn="l"/>
          <a:tab pos="4572000" algn="l"/>
          <a:tab pos="5486400" algn="l"/>
          <a:tab pos="6400800" algn="l"/>
          <a:tab pos="7315200" algn="l"/>
          <a:tab pos="8229600" algn="l"/>
          <a:tab pos="9144000" algn="l"/>
          <a:tab pos="10058400" algn="l"/>
        </a:tabLst>
        <a:defRPr sz="14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p:nvPr/>
        </p:nvSpPr>
        <p:spPr>
          <a:xfrm>
            <a:off x="685800" y="2526030"/>
            <a:ext cx="7772400" cy="701040"/>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FFFF"/>
                </a:solidFill>
                <a:latin typeface="Impact"/>
                <a:ea typeface="Impact"/>
                <a:cs typeface="Impact"/>
                <a:sym typeface="Impact"/>
              </a:defRPr>
            </a:lvl1pPr>
          </a:lstStyle>
          <a:p>
            <a:r>
              <a:rPr lang="nl-NL" dirty="0" smtClean="0"/>
              <a:t>Gesprekstechnieken</a:t>
            </a:r>
            <a:endParaRPr dirty="0"/>
          </a:p>
        </p:txBody>
      </p:sp>
      <p:pic>
        <p:nvPicPr>
          <p:cNvPr id="31" name="image.png"/>
          <p:cNvPicPr>
            <a:picLocks noChangeAspect="1"/>
          </p:cNvPicPr>
          <p:nvPr/>
        </p:nvPicPr>
        <p:blipFill>
          <a:blip r:embed="rId2">
            <a:extLst/>
          </a:blip>
          <a:srcRect b="4588"/>
          <a:stretch>
            <a:fillRect/>
          </a:stretch>
        </p:blipFill>
        <p:spPr>
          <a:xfrm>
            <a:off x="5934075" y="3860800"/>
            <a:ext cx="2959100" cy="2089150"/>
          </a:xfrm>
          <a:prstGeom prst="rect">
            <a:avLst/>
          </a:prstGeom>
          <a:ln w="12700">
            <a:miter lim="400000"/>
          </a:ln>
        </p:spPr>
      </p:pic>
      <p:sp>
        <p:nvSpPr>
          <p:cNvPr id="32" name="Shape 32"/>
          <p:cNvSpPr/>
          <p:nvPr/>
        </p:nvSpPr>
        <p:spPr>
          <a:xfrm>
            <a:off x="5076825" y="6488112"/>
            <a:ext cx="4067175"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lstStyle>
          <a:p>
            <a:r>
              <a:t>Scouting Regio Zeeland | Versie 1.0</a:t>
            </a:r>
          </a:p>
        </p:txBody>
      </p:sp>
      <p:sp>
        <p:nvSpPr>
          <p:cNvPr id="33" name="Shape 33"/>
          <p:cNvSpPr/>
          <p:nvPr/>
        </p:nvSpPr>
        <p:spPr>
          <a:xfrm>
            <a:off x="250825" y="4076700"/>
            <a:ext cx="1944688" cy="8840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914400">
              <a:defRPr b="1"/>
            </a:pPr>
            <a:r>
              <a:rPr dirty="0"/>
              <a:t>Trainers:</a:t>
            </a:r>
          </a:p>
          <a:p>
            <a:pPr defTabSz="914400"/>
            <a:r>
              <a:rPr dirty="0"/>
              <a:t>Jasper Kroeger</a:t>
            </a:r>
          </a:p>
          <a:p>
            <a:pPr defTabSz="914400"/>
            <a:r>
              <a:rPr dirty="0"/>
              <a:t>Tom </a:t>
            </a:r>
            <a:r>
              <a:rPr dirty="0" err="1"/>
              <a:t>Kievit</a:t>
            </a:r>
            <a:endParaRPr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Slechtnieuwsgesprek</a:t>
            </a:r>
          </a:p>
        </p:txBody>
      </p:sp>
      <p:sp>
        <p:nvSpPr>
          <p:cNvPr id="161" name="Shape 161"/>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10</a:t>
            </a:fld>
            <a:endParaRPr/>
          </a:p>
        </p:txBody>
      </p:sp>
      <p:sp>
        <p:nvSpPr>
          <p:cNvPr id="162" name="Shape 162"/>
          <p:cNvSpPr/>
          <p:nvPr/>
        </p:nvSpPr>
        <p:spPr>
          <a:xfrm>
            <a:off x="457200" y="1484312"/>
            <a:ext cx="8147050" cy="31311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Bereid het gesprek goed voor</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Voer dit gesprek bij voorkeur met twee personen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Val met de deur in huis</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Geef hooguit twee onweerlegbare argumenten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Geef ruimte om de ander stoom te laten afblazen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Toon medeleven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Herhaal de argumenten en vat samen</a:t>
            </a:r>
          </a:p>
          <a:p>
            <a:pPr marL="341312" indent="-341312">
              <a:spcBef>
                <a:spcPts val="800"/>
              </a:spcBef>
              <a:buClr>
                <a:srgbClr val="000000"/>
              </a:buClr>
              <a:buSzPct val="100000"/>
              <a:buAutoNum type="arabicPeriod"/>
              <a:tabLst>
                <a:tab pos="901700" algn="l"/>
                <a:tab pos="1816100" algn="l"/>
                <a:tab pos="2730500" algn="l"/>
                <a:tab pos="3644900" algn="l"/>
                <a:tab pos="4559300" algn="l"/>
                <a:tab pos="5473700" algn="l"/>
                <a:tab pos="6388100" algn="l"/>
                <a:tab pos="7302500" algn="l"/>
                <a:tab pos="8216900" algn="l"/>
                <a:tab pos="9131300" algn="l"/>
                <a:tab pos="10045700" algn="l"/>
              </a:tabLst>
              <a:defRPr sz="2000"/>
            </a:pPr>
            <a:r>
              <a:t>Bespreek vervolgacties en oplossingen </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1"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hape 164"/>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Slechtnieuwsgesprek</a:t>
            </a:r>
          </a:p>
        </p:txBody>
      </p:sp>
      <p:sp>
        <p:nvSpPr>
          <p:cNvPr id="165" name="Shape 165"/>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11</a:t>
            </a:fld>
            <a:endParaRPr/>
          </a:p>
        </p:txBody>
      </p:sp>
      <p:sp>
        <p:nvSpPr>
          <p:cNvPr id="166" name="Shape 166"/>
          <p:cNvSpPr/>
          <p:nvPr/>
        </p:nvSpPr>
        <p:spPr>
          <a:xfrm>
            <a:off x="457200" y="1484312"/>
            <a:ext cx="8147050" cy="284693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Oefen</a:t>
            </a:r>
            <a:r>
              <a:rPr dirty="0"/>
              <a:t> </a:t>
            </a:r>
            <a:r>
              <a:rPr dirty="0" err="1"/>
              <a:t>een</a:t>
            </a:r>
            <a:r>
              <a:rPr dirty="0"/>
              <a:t> </a:t>
            </a:r>
            <a:r>
              <a:rPr dirty="0" err="1" smtClean="0"/>
              <a:t>slechtnieuwsgesprek</a:t>
            </a:r>
            <a:r>
              <a:rPr dirty="0" smtClean="0"/>
              <a:t>.</a:t>
            </a: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Bedenk</a:t>
            </a:r>
            <a:r>
              <a:rPr dirty="0"/>
              <a:t> </a:t>
            </a:r>
            <a:r>
              <a:rPr dirty="0" err="1"/>
              <a:t>een</a:t>
            </a:r>
            <a:r>
              <a:rPr dirty="0"/>
              <a:t> casus </a:t>
            </a:r>
            <a:r>
              <a:rPr dirty="0" err="1"/>
              <a:t>uit</a:t>
            </a:r>
            <a:r>
              <a:rPr dirty="0"/>
              <a:t> je </a:t>
            </a:r>
            <a:r>
              <a:rPr dirty="0" err="1"/>
              <a:t>eigen</a:t>
            </a:r>
            <a:r>
              <a:rPr dirty="0"/>
              <a:t> </a:t>
            </a:r>
            <a:r>
              <a:rPr dirty="0" err="1"/>
              <a:t>Scoutingpraktijk</a:t>
            </a:r>
            <a:r>
              <a:rPr dirty="0"/>
              <a:t> </a:t>
            </a:r>
            <a:r>
              <a:rPr dirty="0" err="1"/>
              <a:t>en</a:t>
            </a:r>
            <a:r>
              <a:rPr dirty="0"/>
              <a:t> </a:t>
            </a:r>
            <a:r>
              <a:rPr dirty="0" err="1"/>
              <a:t>bereid</a:t>
            </a:r>
            <a:r>
              <a:rPr dirty="0"/>
              <a:t> het </a:t>
            </a:r>
            <a:r>
              <a:rPr dirty="0" err="1"/>
              <a:t>slechtnieuwsgesprek</a:t>
            </a:r>
            <a:r>
              <a:rPr dirty="0"/>
              <a:t> </a:t>
            </a:r>
            <a:r>
              <a:rPr dirty="0" err="1"/>
              <a:t>kort</a:t>
            </a:r>
            <a:r>
              <a:rPr dirty="0"/>
              <a:t> </a:t>
            </a:r>
            <a:r>
              <a:rPr dirty="0" err="1"/>
              <a:t>voor</a:t>
            </a:r>
            <a:r>
              <a:rPr dirty="0"/>
              <a:t>.</a:t>
            </a:r>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Opdracht</a:t>
            </a:r>
            <a:r>
              <a:rPr dirty="0"/>
              <a:t> </a:t>
            </a:r>
            <a:r>
              <a:rPr dirty="0" err="1"/>
              <a:t>voor</a:t>
            </a:r>
            <a:r>
              <a:rPr dirty="0"/>
              <a:t> de </a:t>
            </a:r>
            <a:r>
              <a:rPr dirty="0" err="1" smtClean="0"/>
              <a:t>toeschouwe</a:t>
            </a:r>
            <a:r>
              <a:rPr lang="nl-NL" dirty="0" smtClean="0"/>
              <a:t>r</a:t>
            </a:r>
            <a:r>
              <a:rPr dirty="0" smtClean="0"/>
              <a:t>:</a:t>
            </a:r>
            <a:endParaRPr dirty="0"/>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zag je?</a:t>
            </a:r>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a:t>
            </a:r>
            <a:r>
              <a:rPr dirty="0" err="1"/>
              <a:t>ging</a:t>
            </a:r>
            <a:r>
              <a:rPr dirty="0"/>
              <a:t> </a:t>
            </a:r>
            <a:r>
              <a:rPr dirty="0" err="1"/>
              <a:t>er</a:t>
            </a:r>
            <a:r>
              <a:rPr dirty="0"/>
              <a:t> </a:t>
            </a:r>
            <a:r>
              <a:rPr dirty="0" err="1"/>
              <a:t>goed</a:t>
            </a:r>
            <a:r>
              <a:rPr dirty="0"/>
              <a:t>?</a:t>
            </a:r>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a:t>
            </a:r>
            <a:r>
              <a:rPr dirty="0" err="1"/>
              <a:t>kan</a:t>
            </a:r>
            <a:r>
              <a:rPr dirty="0"/>
              <a:t> </a:t>
            </a:r>
            <a:r>
              <a:rPr dirty="0" err="1"/>
              <a:t>er</a:t>
            </a:r>
            <a:r>
              <a:rPr dirty="0"/>
              <a:t> </a:t>
            </a:r>
            <a:r>
              <a:rPr dirty="0" err="1"/>
              <a:t>volgens</a:t>
            </a:r>
            <a:r>
              <a:rPr dirty="0"/>
              <a:t> </a:t>
            </a:r>
            <a:r>
              <a:rPr dirty="0" err="1"/>
              <a:t>jou</a:t>
            </a:r>
            <a:r>
              <a:rPr dirty="0"/>
              <a:t> </a:t>
            </a:r>
            <a:r>
              <a:rPr dirty="0" err="1"/>
              <a:t>beter</a:t>
            </a:r>
            <a:r>
              <a:rPr dirty="0"/>
              <a:t>?</a:t>
            </a:r>
          </a:p>
        </p:txBody>
      </p:sp>
      <p:pic>
        <p:nvPicPr>
          <p:cNvPr id="167" name="image.jpg"/>
          <p:cNvPicPr>
            <a:picLocks noChangeAspect="1"/>
          </p:cNvPicPr>
          <p:nvPr/>
        </p:nvPicPr>
        <p:blipFill>
          <a:blip r:embed="rId2">
            <a:extLst/>
          </a:blip>
          <a:srcRect l="9535" t="21572" b="16790"/>
          <a:stretch>
            <a:fillRect/>
          </a:stretch>
        </p:blipFill>
        <p:spPr>
          <a:xfrm>
            <a:off x="5651500" y="4652962"/>
            <a:ext cx="3492500" cy="14398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Shape 187"/>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Nabespreking en afronding</a:t>
            </a:r>
          </a:p>
        </p:txBody>
      </p:sp>
      <p:sp>
        <p:nvSpPr>
          <p:cNvPr id="188" name="Shape 188"/>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12</a:t>
            </a:fld>
            <a:endParaRPr/>
          </a:p>
        </p:txBody>
      </p:sp>
      <p:pic>
        <p:nvPicPr>
          <p:cNvPr id="189" name="image.jpg"/>
          <p:cNvPicPr>
            <a:picLocks noChangeAspect="1"/>
          </p:cNvPicPr>
          <p:nvPr/>
        </p:nvPicPr>
        <p:blipFill>
          <a:blip r:embed="rId2">
            <a:extLst/>
          </a:blip>
          <a:stretch>
            <a:fillRect/>
          </a:stretch>
        </p:blipFill>
        <p:spPr>
          <a:xfrm>
            <a:off x="1547812" y="1844675"/>
            <a:ext cx="6300788" cy="354488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p:nvPr/>
        </p:nvSpPr>
        <p:spPr>
          <a:xfrm>
            <a:off x="685800" y="2522607"/>
            <a:ext cx="7772400" cy="707886"/>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4000">
                <a:solidFill>
                  <a:srgbClr val="FFFFFF"/>
                </a:solidFill>
                <a:latin typeface="Impact"/>
                <a:ea typeface="Impact"/>
                <a:cs typeface="Impact"/>
                <a:sym typeface="Impact"/>
              </a:defRPr>
            </a:lvl1pPr>
          </a:lstStyle>
          <a:p>
            <a:r>
              <a:rPr dirty="0" err="1" smtClean="0"/>
              <a:t>Gesprekstechnieken</a:t>
            </a:r>
            <a:endParaRPr dirty="0"/>
          </a:p>
        </p:txBody>
      </p:sp>
      <p:pic>
        <p:nvPicPr>
          <p:cNvPr id="192" name="image.png"/>
          <p:cNvPicPr>
            <a:picLocks noChangeAspect="1"/>
          </p:cNvPicPr>
          <p:nvPr/>
        </p:nvPicPr>
        <p:blipFill>
          <a:blip r:embed="rId2">
            <a:extLst/>
          </a:blip>
          <a:srcRect b="4588"/>
          <a:stretch>
            <a:fillRect/>
          </a:stretch>
        </p:blipFill>
        <p:spPr>
          <a:xfrm>
            <a:off x="5934075" y="3860800"/>
            <a:ext cx="2959100" cy="2089150"/>
          </a:xfrm>
          <a:prstGeom prst="rect">
            <a:avLst/>
          </a:prstGeom>
          <a:ln w="12700">
            <a:miter lim="400000"/>
          </a:ln>
        </p:spPr>
      </p:pic>
      <p:sp>
        <p:nvSpPr>
          <p:cNvPr id="193" name="Shape 193"/>
          <p:cNvSpPr/>
          <p:nvPr/>
        </p:nvSpPr>
        <p:spPr>
          <a:xfrm>
            <a:off x="5076825" y="6488112"/>
            <a:ext cx="4067175" cy="3506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defTabSz="914400"/>
          </a:lstStyle>
          <a:p>
            <a:r>
              <a:t>Scouting Regio Zeeland | Versie 1.0</a:t>
            </a:r>
          </a:p>
        </p:txBody>
      </p:sp>
      <p:sp>
        <p:nvSpPr>
          <p:cNvPr id="194" name="Shape 194"/>
          <p:cNvSpPr/>
          <p:nvPr/>
        </p:nvSpPr>
        <p:spPr>
          <a:xfrm>
            <a:off x="250825" y="4076700"/>
            <a:ext cx="1944688" cy="8840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914400">
              <a:defRPr b="1"/>
            </a:pPr>
            <a:r>
              <a:t>Trainers:</a:t>
            </a:r>
          </a:p>
          <a:p>
            <a:pPr defTabSz="914400"/>
            <a:r>
              <a:t>Jasper Kroeger</a:t>
            </a:r>
          </a:p>
          <a:p>
            <a:pPr defTabSz="914400"/>
            <a:r>
              <a:t>Tom Kievit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Voorbereiding </a:t>
            </a:r>
          </a:p>
        </p:txBody>
      </p:sp>
      <p:sp>
        <p:nvSpPr>
          <p:cNvPr id="46" name="Shape 46"/>
          <p:cNvSpPr/>
          <p:nvPr/>
        </p:nvSpPr>
        <p:spPr>
          <a:xfrm>
            <a:off x="433387" y="1417637"/>
            <a:ext cx="8229601" cy="42749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Wie is je doelgroep? Het maakt uit of je het gesprek aangaat met ouders, mede-leiding of jeugdleden, niet alleen voor de inhoud, maar ook voor de vorm en de duur.</a:t>
            </a: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endParaRP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Wat wil je bereiken? Bedenk vooraf welk doel je met het gesprek wilt bereiken. Heb jij vragen waar je antwoord op wilt hebben of wil je juist iemand informeren? Bedenk ook welke onderdelen van dit lijstje van toepassing zijn. Niet voor alle gesprekken zijn alle vragen even relevant.</a:t>
            </a: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endParaRP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Hoe groot is de groep? Ga je iets bespreken met één persoon, een klein groepje of een grote groep?</a:t>
            </a: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endParaRP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Welke informatie wil je overbrengen en in welke vorm? Wat vertel je alvast in de uitnodiging?</a:t>
            </a:r>
          </a:p>
        </p:txBody>
      </p:sp>
      <p:sp>
        <p:nvSpPr>
          <p:cNvPr id="47" name="Shape 47"/>
          <p:cNvSpPr>
            <a:spLocks noGrp="1"/>
          </p:cNvSpPr>
          <p:nvPr>
            <p:ph type="sldNum" sz="quarter" idx="2"/>
          </p:nvPr>
        </p:nvSpPr>
        <p:spPr>
          <a:xfrm>
            <a:off x="8480028" y="6245225"/>
            <a:ext cx="205185"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2</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46">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46">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46">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4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4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1"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Voorbereiding</a:t>
            </a:r>
          </a:p>
        </p:txBody>
      </p:sp>
      <p:sp>
        <p:nvSpPr>
          <p:cNvPr id="50" name="Shape 50"/>
          <p:cNvSpPr/>
          <p:nvPr/>
        </p:nvSpPr>
        <p:spPr>
          <a:xfrm>
            <a:off x="433387" y="1417637"/>
            <a:ext cx="8229601" cy="44273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Is het handig om vooraf mensen uit te nodigen en informatie te geven?</a:t>
            </a:r>
          </a:p>
          <a:p>
            <a:pPr marL="285750" indent="-285750">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pPr>
            <a:endParaRP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Wat is de locatie of welke locatie heb je nodig? Heb je al een locatie of moet je nog iets regelen? Is de locatie geschikt?</a:t>
            </a:r>
          </a:p>
          <a:p>
            <a:pPr marL="285750" indent="-285750">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pPr>
            <a:endParaRP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Welke audiovisuele middelen wil of kun je gebruiken? Ga je alleen praten of wil je dingen laten zien? Wat heb je daarvoor nodig?</a:t>
            </a:r>
          </a:p>
          <a:p>
            <a:pPr marL="285750" indent="-285750">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pPr>
            <a:endParaRP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Hoe lang gaat of mag het duren? En wat is het tijdschema? Beperk de tijd, maak het niet te lang. Hoe lang heb je echt nodig?</a:t>
            </a:r>
          </a:p>
          <a:p>
            <a:pPr marL="285750" indent="-285750">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pPr>
            <a:endParaRP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t>Wie geeft de informatie? Jij in je eentje of heb je hulp? Ga je alleen wat vertellen of samen? Betrek die persoon of personen dan ook bij de voorbereidingen.</a:t>
            </a:r>
          </a:p>
        </p:txBody>
      </p:sp>
      <p:sp>
        <p:nvSpPr>
          <p:cNvPr id="51" name="Shape 51"/>
          <p:cNvSpPr>
            <a:spLocks noGrp="1"/>
          </p:cNvSpPr>
          <p:nvPr>
            <p:ph type="sldNum" sz="quarter" idx="2"/>
          </p:nvPr>
        </p:nvSpPr>
        <p:spPr>
          <a:xfrm>
            <a:off x="8480028" y="6245225"/>
            <a:ext cx="205185"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50">
                                            <p:txEl>
                                              <p:pRg st="2" end="2"/>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1" nodeType="afterEffect">
                                  <p:stCondLst>
                                    <p:cond delay="0"/>
                                  </p:stCondLst>
                                  <p:iterate>
                                    <p:tmAbs val="0"/>
                                  </p:iterate>
                                  <p:childTnLst>
                                    <p:set>
                                      <p:cBhvr>
                                        <p:cTn id="9" fill="hold"/>
                                        <p:tgtEl>
                                          <p:spTgt spid="50">
                                            <p:txEl>
                                              <p:pRg st="3" end="3"/>
                                            </p:txEl>
                                          </p:spTgt>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1" nodeType="clickEffect">
                                  <p:stCondLst>
                                    <p:cond delay="0"/>
                                  </p:stCondLst>
                                  <p:iterate>
                                    <p:tmAbs val="0"/>
                                  </p:iterate>
                                  <p:childTnLst>
                                    <p:set>
                                      <p:cBhvr>
                                        <p:cTn id="13" fill="hold"/>
                                        <p:tgtEl>
                                          <p:spTgt spid="50">
                                            <p:txEl>
                                              <p:pRg st="4" end="4"/>
                                            </p:txEl>
                                          </p:spTgt>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grpId="1" nodeType="afterEffect">
                                  <p:stCondLst>
                                    <p:cond delay="0"/>
                                  </p:stCondLst>
                                  <p:iterate>
                                    <p:tmAbs val="0"/>
                                  </p:iterate>
                                  <p:childTnLst>
                                    <p:set>
                                      <p:cBhvr>
                                        <p:cTn id="16" fill="hold"/>
                                        <p:tgtEl>
                                          <p:spTgt spid="50">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iterate>
                                    <p:tmAbs val="0"/>
                                  </p:iterate>
                                  <p:childTnLst>
                                    <p:set>
                                      <p:cBhvr>
                                        <p:cTn id="20" fill="hold"/>
                                        <p:tgtEl>
                                          <p:spTgt spid="50">
                                            <p:txEl>
                                              <p:pRg st="6" end="6"/>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grpId="1" nodeType="afterEffect">
                                  <p:stCondLst>
                                    <p:cond delay="0"/>
                                  </p:stCondLst>
                                  <p:iterate>
                                    <p:tmAbs val="0"/>
                                  </p:iterate>
                                  <p:childTnLst>
                                    <p:set>
                                      <p:cBhvr>
                                        <p:cTn id="23" fill="hold"/>
                                        <p:tgtEl>
                                          <p:spTgt spid="50">
                                            <p:txEl>
                                              <p:pRg st="7" end="7"/>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1" nodeType="clickEffect">
                                  <p:stCondLst>
                                    <p:cond delay="0"/>
                                  </p:stCondLst>
                                  <p:iterate>
                                    <p:tmAbs val="0"/>
                                  </p:iterate>
                                  <p:childTnLst>
                                    <p:set>
                                      <p:cBhvr>
                                        <p:cTn id="27" fill="hold"/>
                                        <p:tgtEl>
                                          <p:spTgt spid="5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1" build="p" bldLvl="5"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Kop, romp, staart</a:t>
            </a:r>
          </a:p>
        </p:txBody>
      </p:sp>
      <p:sp>
        <p:nvSpPr>
          <p:cNvPr id="62" name="Shape 62"/>
          <p:cNvSpPr>
            <a:spLocks noGrp="1"/>
          </p:cNvSpPr>
          <p:nvPr>
            <p:ph type="sldNum" sz="quarter" idx="2"/>
          </p:nvPr>
        </p:nvSpPr>
        <p:spPr>
          <a:xfrm>
            <a:off x="8480028" y="6245225"/>
            <a:ext cx="205185"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4</a:t>
            </a:fld>
            <a:endParaRPr/>
          </a:p>
        </p:txBody>
      </p:sp>
      <p:sp>
        <p:nvSpPr>
          <p:cNvPr id="63" name="Shape 63"/>
          <p:cNvSpPr/>
          <p:nvPr/>
        </p:nvSpPr>
        <p:spPr>
          <a:xfrm>
            <a:off x="323850" y="1976437"/>
            <a:ext cx="4321175" cy="28644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2000"/>
            </a:pPr>
            <a:r>
              <a:t>Zorg dat je verhaal een goede opbouw heeft. Maak een inleiding (kop), een kern (romp) en een slotbetoog (staart). </a:t>
            </a:r>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2000"/>
            </a:pPr>
            <a:endParaRPr/>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2000"/>
            </a:pPr>
            <a:r>
              <a:t>Bedenk daarbij dat je doel is om je boodschap duidelijk over te brengen. Zorg voor een rode draad in het verhaal.</a:t>
            </a:r>
          </a:p>
        </p:txBody>
      </p:sp>
      <p:pic>
        <p:nvPicPr>
          <p:cNvPr id="64" name="image.jpg"/>
          <p:cNvPicPr>
            <a:picLocks noChangeAspect="1"/>
          </p:cNvPicPr>
          <p:nvPr/>
        </p:nvPicPr>
        <p:blipFill>
          <a:blip r:embed="rId2">
            <a:extLst/>
          </a:blip>
          <a:stretch>
            <a:fillRect/>
          </a:stretch>
        </p:blipFill>
        <p:spPr>
          <a:xfrm>
            <a:off x="4645025" y="1277937"/>
            <a:ext cx="4248150" cy="243363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Motivatiegesprek</a:t>
            </a:r>
          </a:p>
        </p:txBody>
      </p:sp>
      <p:sp>
        <p:nvSpPr>
          <p:cNvPr id="135" name="Shape 135"/>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5</a:t>
            </a:fld>
            <a:endParaRPr/>
          </a:p>
        </p:txBody>
      </p:sp>
      <p:sp>
        <p:nvSpPr>
          <p:cNvPr id="136" name="Shape 136"/>
          <p:cNvSpPr/>
          <p:nvPr/>
        </p:nvSpPr>
        <p:spPr>
          <a:xfrm>
            <a:off x="457200" y="1484312"/>
            <a:ext cx="8147050" cy="32624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lang="nl-NL" dirty="0" smtClean="0"/>
              <a:t> </a:t>
            </a:r>
            <a:r>
              <a:rPr dirty="0" smtClean="0"/>
              <a:t>Start </a:t>
            </a:r>
            <a:r>
              <a:rPr dirty="0"/>
              <a:t>het </a:t>
            </a:r>
            <a:r>
              <a:rPr dirty="0" err="1"/>
              <a:t>gesprek</a:t>
            </a:r>
            <a:r>
              <a:rPr dirty="0"/>
              <a:t> </a:t>
            </a:r>
            <a:r>
              <a:rPr dirty="0" err="1"/>
              <a:t>en</a:t>
            </a:r>
            <a:r>
              <a:rPr dirty="0"/>
              <a:t> </a:t>
            </a:r>
            <a:r>
              <a:rPr dirty="0" err="1"/>
              <a:t>geef</a:t>
            </a:r>
            <a:r>
              <a:rPr dirty="0"/>
              <a:t> </a:t>
            </a:r>
            <a:r>
              <a:rPr dirty="0" err="1"/>
              <a:t>aan</a:t>
            </a:r>
            <a:r>
              <a:rPr dirty="0"/>
              <a:t> </a:t>
            </a:r>
            <a:r>
              <a:rPr dirty="0" err="1"/>
              <a:t>dat</a:t>
            </a:r>
            <a:r>
              <a:rPr dirty="0"/>
              <a:t> je </a:t>
            </a:r>
            <a:r>
              <a:rPr dirty="0" err="1"/>
              <a:t>merkt</a:t>
            </a:r>
            <a:r>
              <a:rPr dirty="0"/>
              <a:t> </a:t>
            </a:r>
            <a:r>
              <a:rPr dirty="0" err="1"/>
              <a:t>dat</a:t>
            </a:r>
            <a:r>
              <a:rPr dirty="0"/>
              <a:t> het </a:t>
            </a:r>
            <a:r>
              <a:rPr lang="nl-NL" dirty="0" smtClean="0"/>
              <a:t>teamlid</a:t>
            </a:r>
            <a:r>
              <a:rPr dirty="0" smtClean="0"/>
              <a:t> </a:t>
            </a:r>
            <a:r>
              <a:rPr dirty="0"/>
              <a:t>minder </a:t>
            </a:r>
            <a:r>
              <a:rPr dirty="0" err="1"/>
              <a:t>gemotiveerd</a:t>
            </a:r>
            <a:r>
              <a:rPr dirty="0"/>
              <a:t> is.</a:t>
            </a:r>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dirty="0"/>
          </a:p>
          <a:p>
            <a:pPr>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b="1"/>
            </a:pPr>
            <a:r>
              <a:rPr lang="nl-NL" dirty="0" smtClean="0"/>
              <a:t> </a:t>
            </a:r>
            <a:r>
              <a:rPr dirty="0" err="1" smtClean="0"/>
              <a:t>Vraag</a:t>
            </a:r>
            <a:r>
              <a:rPr dirty="0" smtClean="0"/>
              <a:t> </a:t>
            </a:r>
            <a:r>
              <a:rPr dirty="0"/>
              <a:t>door: </a:t>
            </a:r>
            <a:r>
              <a:rPr b="0" dirty="0"/>
              <a:t>wat </a:t>
            </a:r>
            <a:r>
              <a:rPr b="0" dirty="0" err="1"/>
              <a:t>precies</a:t>
            </a:r>
            <a:r>
              <a:rPr b="0" dirty="0"/>
              <a:t> </a:t>
            </a:r>
            <a:r>
              <a:rPr b="0" dirty="0" err="1"/>
              <a:t>vindt</a:t>
            </a:r>
            <a:r>
              <a:rPr b="0" dirty="0"/>
              <a:t> het </a:t>
            </a:r>
            <a:r>
              <a:rPr lang="nl-NL" b="0" dirty="0" smtClean="0"/>
              <a:t>teamlid</a:t>
            </a:r>
            <a:r>
              <a:rPr b="0" dirty="0" smtClean="0"/>
              <a:t> </a:t>
            </a:r>
            <a:r>
              <a:rPr b="0" dirty="0" err="1"/>
              <a:t>niet</a:t>
            </a:r>
            <a:r>
              <a:rPr b="0" dirty="0"/>
              <a:t> (</a:t>
            </a:r>
            <a:r>
              <a:rPr b="0" dirty="0" err="1"/>
              <a:t>meer</a:t>
            </a:r>
            <a:r>
              <a:rPr b="0" dirty="0"/>
              <a:t>) </a:t>
            </a:r>
            <a:r>
              <a:rPr b="0" dirty="0" err="1"/>
              <a:t>leuk</a:t>
            </a:r>
            <a:r>
              <a:rPr b="0" dirty="0"/>
              <a:t>? Wat </a:t>
            </a:r>
            <a:r>
              <a:rPr b="0" dirty="0" err="1"/>
              <a:t>zou</a:t>
            </a:r>
            <a:r>
              <a:rPr b="0" dirty="0"/>
              <a:t> </a:t>
            </a:r>
            <a:r>
              <a:rPr b="0" dirty="0" err="1"/>
              <a:t>hij</a:t>
            </a:r>
            <a:r>
              <a:rPr b="0" dirty="0"/>
              <a:t> of </a:t>
            </a:r>
            <a:r>
              <a:rPr b="0" dirty="0" err="1"/>
              <a:t>zij</a:t>
            </a:r>
            <a:r>
              <a:rPr b="0" dirty="0"/>
              <a:t> </a:t>
            </a:r>
            <a:r>
              <a:rPr b="0" dirty="0" err="1"/>
              <a:t>willen</a:t>
            </a:r>
            <a:r>
              <a:rPr b="0" dirty="0"/>
              <a:t> </a:t>
            </a:r>
            <a:r>
              <a:rPr b="0" dirty="0" err="1"/>
              <a:t>veranderen</a:t>
            </a:r>
            <a:r>
              <a:rPr b="0" dirty="0"/>
              <a:t>? Wat </a:t>
            </a:r>
            <a:r>
              <a:rPr b="0" dirty="0" err="1"/>
              <a:t>kan</a:t>
            </a:r>
            <a:r>
              <a:rPr b="0" dirty="0"/>
              <a:t> </a:t>
            </a:r>
            <a:r>
              <a:rPr b="0" dirty="0" err="1"/>
              <a:t>hij</a:t>
            </a:r>
            <a:r>
              <a:rPr b="0" dirty="0"/>
              <a:t> of </a:t>
            </a:r>
            <a:r>
              <a:rPr b="0" dirty="0" err="1"/>
              <a:t>zij</a:t>
            </a:r>
            <a:r>
              <a:rPr b="0" dirty="0"/>
              <a:t> </a:t>
            </a:r>
            <a:r>
              <a:rPr b="0" dirty="0" err="1"/>
              <a:t>er</a:t>
            </a:r>
            <a:r>
              <a:rPr b="0" dirty="0"/>
              <a:t> </a:t>
            </a:r>
            <a:r>
              <a:rPr b="0" dirty="0" err="1"/>
              <a:t>zelf</a:t>
            </a:r>
            <a:r>
              <a:rPr b="0" dirty="0"/>
              <a:t> </a:t>
            </a:r>
            <a:r>
              <a:rPr b="0" dirty="0" err="1"/>
              <a:t>aan</a:t>
            </a:r>
            <a:r>
              <a:rPr b="0" dirty="0"/>
              <a:t> </a:t>
            </a:r>
            <a:r>
              <a:rPr b="0" dirty="0" err="1"/>
              <a:t>doen</a:t>
            </a:r>
            <a:r>
              <a:rPr b="0" dirty="0"/>
              <a:t>?</a:t>
            </a:r>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b="0" dirty="0"/>
          </a:p>
          <a:p>
            <a:pPr>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b="1"/>
            </a:pPr>
            <a:r>
              <a:rPr lang="nl-NL" dirty="0" smtClean="0"/>
              <a:t> </a:t>
            </a:r>
            <a:r>
              <a:rPr dirty="0" err="1" smtClean="0"/>
              <a:t>Praat</a:t>
            </a:r>
            <a:r>
              <a:rPr dirty="0" smtClean="0"/>
              <a:t> </a:t>
            </a:r>
            <a:r>
              <a:rPr dirty="0" err="1"/>
              <a:t>vervolgens</a:t>
            </a:r>
            <a:r>
              <a:rPr dirty="0"/>
              <a:t> over </a:t>
            </a:r>
            <a:r>
              <a:rPr dirty="0" err="1"/>
              <a:t>oplossingen</a:t>
            </a:r>
            <a:r>
              <a:rPr b="0" dirty="0"/>
              <a:t>: </a:t>
            </a:r>
            <a:r>
              <a:rPr b="0" dirty="0" err="1"/>
              <a:t>bijvoorbeeld</a:t>
            </a:r>
            <a:r>
              <a:rPr b="0" dirty="0"/>
              <a:t> </a:t>
            </a:r>
            <a:r>
              <a:rPr b="0" dirty="0" err="1"/>
              <a:t>veranderingen</a:t>
            </a:r>
            <a:r>
              <a:rPr b="0" dirty="0"/>
              <a:t> </a:t>
            </a:r>
            <a:r>
              <a:rPr lang="nl-NL" b="0" dirty="0" smtClean="0"/>
              <a:t>taakverdeling. Meer of minder verantwoordelijkheid geven.</a:t>
            </a:r>
            <a:endParaRPr b="0"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b="0" dirty="0"/>
          </a:p>
          <a:p>
            <a:pPr>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b="1"/>
            </a:pPr>
            <a:r>
              <a:rPr lang="nl-NL" dirty="0" smtClean="0"/>
              <a:t> </a:t>
            </a:r>
            <a:r>
              <a:rPr dirty="0" err="1" smtClean="0"/>
              <a:t>Kies</a:t>
            </a:r>
            <a:r>
              <a:rPr dirty="0" smtClean="0"/>
              <a:t> </a:t>
            </a:r>
            <a:r>
              <a:rPr dirty="0" err="1"/>
              <a:t>samen</a:t>
            </a:r>
            <a:r>
              <a:rPr dirty="0"/>
              <a:t> </a:t>
            </a:r>
            <a:r>
              <a:rPr dirty="0" err="1"/>
              <a:t>voor</a:t>
            </a:r>
            <a:r>
              <a:rPr dirty="0"/>
              <a:t> </a:t>
            </a:r>
            <a:r>
              <a:rPr dirty="0" err="1"/>
              <a:t>een</a:t>
            </a:r>
            <a:r>
              <a:rPr dirty="0"/>
              <a:t> </a:t>
            </a:r>
            <a:r>
              <a:rPr dirty="0" err="1"/>
              <a:t>oplossing</a:t>
            </a:r>
            <a:r>
              <a:rPr b="0" dirty="0"/>
              <a:t>, </a:t>
            </a:r>
            <a:r>
              <a:rPr b="0" dirty="0" err="1"/>
              <a:t>maak</a:t>
            </a:r>
            <a:r>
              <a:rPr b="0" dirty="0"/>
              <a:t> concrete </a:t>
            </a:r>
            <a:r>
              <a:rPr b="0" dirty="0" err="1"/>
              <a:t>afspraken</a:t>
            </a:r>
            <a:r>
              <a:rPr b="0" dirty="0"/>
              <a:t> </a:t>
            </a:r>
            <a:r>
              <a:rPr b="0" dirty="0" err="1"/>
              <a:t>en</a:t>
            </a:r>
            <a:r>
              <a:rPr b="0" dirty="0"/>
              <a:t> </a:t>
            </a:r>
            <a:r>
              <a:rPr b="0" dirty="0" err="1"/>
              <a:t>spreek</a:t>
            </a:r>
            <a:r>
              <a:rPr b="0" dirty="0"/>
              <a:t> </a:t>
            </a:r>
            <a:r>
              <a:rPr b="0" dirty="0" err="1"/>
              <a:t>af</a:t>
            </a:r>
            <a:r>
              <a:rPr b="0" dirty="0"/>
              <a:t> over </a:t>
            </a:r>
            <a:r>
              <a:rPr b="0" dirty="0" err="1"/>
              <a:t>een</a:t>
            </a:r>
            <a:r>
              <a:rPr b="0" dirty="0"/>
              <a:t> </a:t>
            </a:r>
            <a:r>
              <a:rPr b="0" dirty="0" err="1"/>
              <a:t>tijdje</a:t>
            </a:r>
            <a:r>
              <a:rPr b="0" dirty="0"/>
              <a:t> </a:t>
            </a:r>
            <a:r>
              <a:rPr b="0" dirty="0" err="1"/>
              <a:t>een</a:t>
            </a:r>
            <a:r>
              <a:rPr b="0" dirty="0"/>
              <a:t> </a:t>
            </a:r>
            <a:r>
              <a:rPr b="0" dirty="0" err="1"/>
              <a:t>evaluatiegesprek</a:t>
            </a:r>
            <a:r>
              <a:rPr b="0" dirty="0"/>
              <a:t> </a:t>
            </a:r>
            <a:r>
              <a:rPr b="0" dirty="0" err="1"/>
              <a:t>te</a:t>
            </a:r>
            <a:r>
              <a:rPr b="0" dirty="0"/>
              <a:t> </a:t>
            </a:r>
            <a:r>
              <a:rPr b="0" dirty="0" err="1"/>
              <a:t>houden</a:t>
            </a:r>
            <a:r>
              <a:rPr b="0" dirty="0"/>
              <a:t>. De </a:t>
            </a:r>
            <a:r>
              <a:rPr b="0" dirty="0" err="1"/>
              <a:t>eigen</a:t>
            </a:r>
            <a:r>
              <a:rPr b="0" dirty="0"/>
              <a:t> </a:t>
            </a:r>
            <a:r>
              <a:rPr b="0" dirty="0" err="1"/>
              <a:t>inbreng</a:t>
            </a:r>
            <a:r>
              <a:rPr b="0" dirty="0"/>
              <a:t> is erg </a:t>
            </a:r>
            <a:r>
              <a:rPr b="0" dirty="0" err="1"/>
              <a:t>belangrijk</a:t>
            </a:r>
            <a:r>
              <a:rPr b="0" dirty="0"/>
              <a:t>, </a:t>
            </a:r>
            <a:r>
              <a:rPr b="0" dirty="0" err="1"/>
              <a:t>anders</a:t>
            </a:r>
            <a:r>
              <a:rPr b="0" dirty="0"/>
              <a:t> is de </a:t>
            </a:r>
            <a:r>
              <a:rPr b="0" dirty="0" err="1"/>
              <a:t>kans</a:t>
            </a:r>
            <a:r>
              <a:rPr b="0" dirty="0"/>
              <a:t> </a:t>
            </a:r>
            <a:r>
              <a:rPr b="0" dirty="0" err="1"/>
              <a:t>klein</a:t>
            </a:r>
            <a:r>
              <a:rPr b="0" dirty="0"/>
              <a:t> </a:t>
            </a:r>
            <a:r>
              <a:rPr b="0" dirty="0" err="1"/>
              <a:t>dat</a:t>
            </a:r>
            <a:r>
              <a:rPr b="0" dirty="0"/>
              <a:t> het </a:t>
            </a:r>
            <a:r>
              <a:rPr b="0" dirty="0" err="1"/>
              <a:t>gaat</a:t>
            </a:r>
            <a:r>
              <a:rPr b="0" dirty="0"/>
              <a:t> </a:t>
            </a:r>
            <a:r>
              <a:rPr b="0" dirty="0" err="1"/>
              <a:t>werken</a:t>
            </a:r>
            <a:endParaRPr b="0" dirty="0"/>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Motivatiegesprek</a:t>
            </a:r>
          </a:p>
        </p:txBody>
      </p:sp>
      <p:sp>
        <p:nvSpPr>
          <p:cNvPr id="139" name="Shape 139"/>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6</a:t>
            </a:fld>
            <a:endParaRPr/>
          </a:p>
        </p:txBody>
      </p:sp>
      <p:sp>
        <p:nvSpPr>
          <p:cNvPr id="140" name="Shape 140"/>
          <p:cNvSpPr/>
          <p:nvPr/>
        </p:nvSpPr>
        <p:spPr>
          <a:xfrm>
            <a:off x="457200" y="1484312"/>
            <a:ext cx="8147050" cy="260071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Oefen</a:t>
            </a:r>
            <a:r>
              <a:rPr dirty="0"/>
              <a:t> </a:t>
            </a:r>
            <a:r>
              <a:rPr dirty="0" err="1"/>
              <a:t>een</a:t>
            </a:r>
            <a:r>
              <a:rPr dirty="0"/>
              <a:t> </a:t>
            </a:r>
            <a:r>
              <a:rPr dirty="0" err="1" smtClean="0"/>
              <a:t>motivatiegesprek</a:t>
            </a:r>
            <a:r>
              <a:rPr dirty="0" smtClean="0"/>
              <a:t>.</a:t>
            </a: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Bedenk</a:t>
            </a:r>
            <a:r>
              <a:rPr dirty="0"/>
              <a:t> </a:t>
            </a:r>
            <a:r>
              <a:rPr dirty="0" err="1"/>
              <a:t>een</a:t>
            </a:r>
            <a:r>
              <a:rPr dirty="0"/>
              <a:t> casus </a:t>
            </a:r>
            <a:r>
              <a:rPr dirty="0" err="1"/>
              <a:t>uit</a:t>
            </a:r>
            <a:r>
              <a:rPr dirty="0"/>
              <a:t> je </a:t>
            </a:r>
            <a:r>
              <a:rPr dirty="0" err="1"/>
              <a:t>eigen</a:t>
            </a:r>
            <a:r>
              <a:rPr dirty="0"/>
              <a:t> </a:t>
            </a:r>
            <a:r>
              <a:rPr dirty="0" err="1"/>
              <a:t>Scoutingpraktijk</a:t>
            </a:r>
            <a:r>
              <a:rPr dirty="0"/>
              <a:t> </a:t>
            </a:r>
            <a:r>
              <a:rPr dirty="0" err="1"/>
              <a:t>en</a:t>
            </a:r>
            <a:r>
              <a:rPr dirty="0"/>
              <a:t> </a:t>
            </a:r>
            <a:r>
              <a:rPr dirty="0" err="1"/>
              <a:t>bereid</a:t>
            </a:r>
            <a:r>
              <a:rPr dirty="0"/>
              <a:t> het </a:t>
            </a:r>
            <a:r>
              <a:rPr dirty="0" err="1"/>
              <a:t>motivatiegesprek</a:t>
            </a:r>
            <a:r>
              <a:rPr dirty="0"/>
              <a:t> </a:t>
            </a:r>
            <a:r>
              <a:rPr dirty="0" err="1"/>
              <a:t>kort</a:t>
            </a:r>
            <a:r>
              <a:rPr dirty="0"/>
              <a:t> </a:t>
            </a:r>
            <a:r>
              <a:rPr dirty="0" err="1"/>
              <a:t>voor</a:t>
            </a:r>
            <a:r>
              <a:rPr dirty="0"/>
              <a:t>.</a:t>
            </a:r>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Opdracht</a:t>
            </a:r>
            <a:r>
              <a:rPr dirty="0"/>
              <a:t> </a:t>
            </a:r>
            <a:r>
              <a:rPr dirty="0" err="1"/>
              <a:t>voor</a:t>
            </a:r>
            <a:r>
              <a:rPr dirty="0"/>
              <a:t> de </a:t>
            </a:r>
            <a:r>
              <a:rPr dirty="0" err="1" smtClean="0"/>
              <a:t>toeschouwer</a:t>
            </a:r>
            <a:r>
              <a:rPr dirty="0" smtClean="0"/>
              <a:t>:</a:t>
            </a:r>
            <a:endParaRPr dirty="0"/>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zag je?</a:t>
            </a:r>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a:t>
            </a:r>
            <a:r>
              <a:rPr dirty="0" err="1"/>
              <a:t>ging</a:t>
            </a:r>
            <a:r>
              <a:rPr dirty="0"/>
              <a:t> </a:t>
            </a:r>
            <a:r>
              <a:rPr dirty="0" err="1"/>
              <a:t>er</a:t>
            </a:r>
            <a:r>
              <a:rPr dirty="0"/>
              <a:t> </a:t>
            </a:r>
            <a:r>
              <a:rPr dirty="0" err="1"/>
              <a:t>goed</a:t>
            </a:r>
            <a:r>
              <a:rPr dirty="0"/>
              <a:t>?</a:t>
            </a:r>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a:t>
            </a:r>
            <a:r>
              <a:rPr dirty="0" err="1"/>
              <a:t>kan</a:t>
            </a:r>
            <a:r>
              <a:rPr dirty="0"/>
              <a:t> </a:t>
            </a:r>
            <a:r>
              <a:rPr dirty="0" err="1"/>
              <a:t>er</a:t>
            </a:r>
            <a:r>
              <a:rPr dirty="0"/>
              <a:t> </a:t>
            </a:r>
            <a:r>
              <a:rPr dirty="0" err="1"/>
              <a:t>volgens</a:t>
            </a:r>
            <a:r>
              <a:rPr dirty="0"/>
              <a:t> </a:t>
            </a:r>
            <a:r>
              <a:rPr dirty="0" err="1"/>
              <a:t>jou</a:t>
            </a:r>
            <a:r>
              <a:rPr dirty="0"/>
              <a:t> </a:t>
            </a:r>
            <a:r>
              <a:rPr dirty="0" err="1"/>
              <a:t>beter</a:t>
            </a:r>
            <a:r>
              <a:rPr dirty="0"/>
              <a:t>?</a:t>
            </a:r>
          </a:p>
        </p:txBody>
      </p:sp>
      <p:pic>
        <p:nvPicPr>
          <p:cNvPr id="141" name="image.jpg"/>
          <p:cNvPicPr>
            <a:picLocks noChangeAspect="1"/>
          </p:cNvPicPr>
          <p:nvPr/>
        </p:nvPicPr>
        <p:blipFill>
          <a:blip r:embed="rId2">
            <a:extLst/>
          </a:blip>
          <a:srcRect l="9535" t="21572" b="16790"/>
          <a:stretch>
            <a:fillRect/>
          </a:stretch>
        </p:blipFill>
        <p:spPr>
          <a:xfrm>
            <a:off x="5651500" y="4652962"/>
            <a:ext cx="3492500" cy="14398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Shape 143"/>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Correctiegesprek</a:t>
            </a:r>
          </a:p>
        </p:txBody>
      </p:sp>
      <p:sp>
        <p:nvSpPr>
          <p:cNvPr id="144" name="Shape 144"/>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7</a:t>
            </a:fld>
            <a:endParaRPr/>
          </a:p>
        </p:txBody>
      </p:sp>
      <p:sp>
        <p:nvSpPr>
          <p:cNvPr id="145" name="Shape 145"/>
          <p:cNvSpPr/>
          <p:nvPr/>
        </p:nvSpPr>
        <p:spPr>
          <a:xfrm>
            <a:off x="457200" y="1484312"/>
            <a:ext cx="8147050" cy="4370427"/>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u="sng"/>
            </a:pPr>
            <a:r>
              <a:rPr dirty="0" err="1"/>
              <a:t>Nagaan</a:t>
            </a:r>
            <a:r>
              <a:rPr dirty="0"/>
              <a:t> of het </a:t>
            </a:r>
            <a:r>
              <a:rPr lang="nl-NL" dirty="0" smtClean="0"/>
              <a:t>teamlid</a:t>
            </a:r>
            <a:r>
              <a:rPr dirty="0" smtClean="0"/>
              <a:t> </a:t>
            </a:r>
            <a:r>
              <a:rPr dirty="0" err="1"/>
              <a:t>wel</a:t>
            </a:r>
            <a:r>
              <a:rPr dirty="0"/>
              <a:t> op de </a:t>
            </a:r>
            <a:r>
              <a:rPr dirty="0" err="1"/>
              <a:t>hoogte</a:t>
            </a:r>
            <a:r>
              <a:rPr dirty="0"/>
              <a:t> is van de regel die </a:t>
            </a:r>
            <a:r>
              <a:rPr dirty="0" err="1"/>
              <a:t>hij</a:t>
            </a:r>
            <a:r>
              <a:rPr dirty="0"/>
              <a:t> of </a:t>
            </a:r>
            <a:r>
              <a:rPr dirty="0" err="1"/>
              <a:t>zij</a:t>
            </a:r>
            <a:r>
              <a:rPr dirty="0"/>
              <a:t> </a:t>
            </a:r>
            <a:r>
              <a:rPr dirty="0" err="1"/>
              <a:t>heeft</a:t>
            </a:r>
            <a:r>
              <a:rPr dirty="0"/>
              <a:t> </a:t>
            </a:r>
            <a:r>
              <a:rPr dirty="0" err="1"/>
              <a:t>overtreden</a:t>
            </a:r>
            <a:r>
              <a:rPr dirty="0"/>
              <a:t>. </a:t>
            </a:r>
            <a:r>
              <a:rPr u="none" dirty="0"/>
              <a:t>Is </a:t>
            </a:r>
            <a:r>
              <a:rPr u="none" dirty="0" err="1"/>
              <a:t>dit</a:t>
            </a:r>
            <a:r>
              <a:rPr u="none" dirty="0"/>
              <a:t> </a:t>
            </a:r>
            <a:r>
              <a:rPr u="none" dirty="0" err="1"/>
              <a:t>niet</a:t>
            </a:r>
            <a:r>
              <a:rPr u="none" dirty="0"/>
              <a:t> het </a:t>
            </a:r>
            <a:r>
              <a:rPr u="none" dirty="0" err="1"/>
              <a:t>geval</a:t>
            </a:r>
            <a:r>
              <a:rPr u="none" dirty="0"/>
              <a:t>, </a:t>
            </a:r>
            <a:r>
              <a:rPr u="none" dirty="0" err="1"/>
              <a:t>dan</a:t>
            </a:r>
            <a:r>
              <a:rPr u="none" dirty="0"/>
              <a:t> </a:t>
            </a:r>
            <a:r>
              <a:rPr u="none" dirty="0" err="1"/>
              <a:t>moet</a:t>
            </a:r>
            <a:r>
              <a:rPr u="none" dirty="0"/>
              <a:t> je hem of </a:t>
            </a:r>
            <a:r>
              <a:rPr u="none" dirty="0" err="1"/>
              <a:t>haar</a:t>
            </a:r>
            <a:r>
              <a:rPr u="none" dirty="0"/>
              <a:t> </a:t>
            </a:r>
            <a:r>
              <a:rPr u="none" dirty="0" err="1"/>
              <a:t>eerst</a:t>
            </a:r>
            <a:r>
              <a:rPr u="none" dirty="0"/>
              <a:t> over de regel </a:t>
            </a:r>
            <a:r>
              <a:rPr u="none" dirty="0" err="1"/>
              <a:t>inlichten</a:t>
            </a:r>
            <a:r>
              <a:rPr u="none" dirty="0"/>
              <a:t>. </a:t>
            </a:r>
            <a:r>
              <a:rPr u="none" dirty="0" err="1"/>
              <a:t>Voor</a:t>
            </a:r>
            <a:r>
              <a:rPr u="none" dirty="0"/>
              <a:t> het </a:t>
            </a:r>
            <a:r>
              <a:rPr u="none" dirty="0" err="1"/>
              <a:t>voeren</a:t>
            </a:r>
            <a:r>
              <a:rPr u="none" dirty="0"/>
              <a:t> van </a:t>
            </a:r>
            <a:r>
              <a:rPr u="none" dirty="0" err="1"/>
              <a:t>een</a:t>
            </a:r>
            <a:r>
              <a:rPr u="none" dirty="0"/>
              <a:t> </a:t>
            </a:r>
            <a:r>
              <a:rPr u="none" dirty="0" err="1"/>
              <a:t>correctiegesprek</a:t>
            </a:r>
            <a:r>
              <a:rPr u="none" dirty="0"/>
              <a:t> is het </a:t>
            </a:r>
            <a:r>
              <a:rPr u="none" dirty="0" err="1"/>
              <a:t>dan</a:t>
            </a:r>
            <a:r>
              <a:rPr u="none" dirty="0"/>
              <a:t> nog </a:t>
            </a:r>
            <a:r>
              <a:rPr u="none" dirty="0" err="1"/>
              <a:t>te</a:t>
            </a:r>
            <a:r>
              <a:rPr u="none" dirty="0"/>
              <a:t> </a:t>
            </a:r>
            <a:r>
              <a:rPr u="none" dirty="0" err="1"/>
              <a:t>vroeg</a:t>
            </a:r>
            <a:r>
              <a:rPr u="none" dirty="0"/>
              <a:t>.</a:t>
            </a:r>
          </a:p>
          <a:p>
            <a:pPr marL="285750" indent="-285750">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800"/>
            </a:pPr>
            <a:endParaRPr u="none" dirty="0"/>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u="sng"/>
            </a:pPr>
            <a:r>
              <a:rPr dirty="0" err="1"/>
              <a:t>Bedenken</a:t>
            </a:r>
            <a:r>
              <a:rPr dirty="0"/>
              <a:t> of je </a:t>
            </a:r>
            <a:r>
              <a:rPr dirty="0" err="1"/>
              <a:t>zelf</a:t>
            </a:r>
            <a:r>
              <a:rPr dirty="0"/>
              <a:t> het </a:t>
            </a:r>
            <a:r>
              <a:rPr dirty="0" err="1"/>
              <a:t>juiste</a:t>
            </a:r>
            <a:r>
              <a:rPr dirty="0"/>
              <a:t> </a:t>
            </a:r>
            <a:r>
              <a:rPr dirty="0" err="1"/>
              <a:t>gedrag</a:t>
            </a:r>
            <a:r>
              <a:rPr dirty="0"/>
              <a:t> </a:t>
            </a:r>
            <a:r>
              <a:rPr dirty="0" err="1"/>
              <a:t>vertoont</a:t>
            </a:r>
            <a:r>
              <a:rPr dirty="0"/>
              <a:t> </a:t>
            </a:r>
            <a:r>
              <a:rPr dirty="0" err="1"/>
              <a:t>en</a:t>
            </a:r>
            <a:r>
              <a:rPr dirty="0"/>
              <a:t> het </a:t>
            </a:r>
            <a:r>
              <a:rPr dirty="0" err="1"/>
              <a:t>goede</a:t>
            </a:r>
            <a:r>
              <a:rPr dirty="0"/>
              <a:t> </a:t>
            </a:r>
            <a:r>
              <a:rPr dirty="0" err="1"/>
              <a:t>voorbeeld</a:t>
            </a:r>
            <a:r>
              <a:rPr dirty="0"/>
              <a:t> </a:t>
            </a:r>
            <a:r>
              <a:rPr dirty="0" err="1"/>
              <a:t>geeft</a:t>
            </a:r>
            <a:r>
              <a:rPr dirty="0"/>
              <a:t>. </a:t>
            </a:r>
            <a:r>
              <a:rPr u="none" dirty="0" err="1"/>
              <a:t>Controleer</a:t>
            </a:r>
            <a:r>
              <a:rPr u="none" dirty="0"/>
              <a:t> of </a:t>
            </a:r>
            <a:r>
              <a:rPr u="none" dirty="0" err="1"/>
              <a:t>jij</a:t>
            </a:r>
            <a:r>
              <a:rPr u="none" dirty="0"/>
              <a:t> </a:t>
            </a:r>
            <a:r>
              <a:rPr u="none" dirty="0" err="1"/>
              <a:t>alle</a:t>
            </a:r>
            <a:r>
              <a:rPr u="none" dirty="0"/>
              <a:t> regels in </a:t>
            </a:r>
            <a:r>
              <a:rPr u="none" dirty="0" err="1"/>
              <a:t>acht</a:t>
            </a:r>
            <a:r>
              <a:rPr u="none" dirty="0"/>
              <a:t> </a:t>
            </a:r>
            <a:r>
              <a:rPr u="none" dirty="0" err="1"/>
              <a:t>neemt</a:t>
            </a:r>
            <a:r>
              <a:rPr u="none" dirty="0"/>
              <a:t>. Is </a:t>
            </a:r>
            <a:r>
              <a:rPr u="none" dirty="0" err="1"/>
              <a:t>dit</a:t>
            </a:r>
            <a:r>
              <a:rPr u="none" dirty="0"/>
              <a:t> </a:t>
            </a:r>
            <a:r>
              <a:rPr u="none" dirty="0" err="1"/>
              <a:t>niet</a:t>
            </a:r>
            <a:r>
              <a:rPr u="none" dirty="0"/>
              <a:t> het </a:t>
            </a:r>
            <a:r>
              <a:rPr u="none" dirty="0" err="1"/>
              <a:t>geval</a:t>
            </a:r>
            <a:r>
              <a:rPr u="none" dirty="0"/>
              <a:t>, </a:t>
            </a:r>
            <a:r>
              <a:rPr u="none" dirty="0" err="1"/>
              <a:t>dan</a:t>
            </a:r>
            <a:r>
              <a:rPr u="none" dirty="0"/>
              <a:t> is de </a:t>
            </a:r>
            <a:r>
              <a:rPr u="none" dirty="0" err="1"/>
              <a:t>kans</a:t>
            </a:r>
            <a:r>
              <a:rPr u="none" dirty="0"/>
              <a:t> </a:t>
            </a:r>
            <a:r>
              <a:rPr u="none" dirty="0" err="1"/>
              <a:t>groot</a:t>
            </a:r>
            <a:r>
              <a:rPr u="none" dirty="0"/>
              <a:t> </a:t>
            </a:r>
            <a:r>
              <a:rPr u="none" dirty="0" err="1"/>
              <a:t>dat</a:t>
            </a:r>
            <a:r>
              <a:rPr u="none" dirty="0"/>
              <a:t> het </a:t>
            </a:r>
            <a:r>
              <a:rPr lang="nl-NL" u="none" dirty="0" smtClean="0"/>
              <a:t>teamlid</a:t>
            </a:r>
            <a:r>
              <a:rPr u="none" dirty="0" smtClean="0"/>
              <a:t> </a:t>
            </a:r>
            <a:r>
              <a:rPr u="none" dirty="0"/>
              <a:t>je </a:t>
            </a:r>
            <a:r>
              <a:rPr u="none" dirty="0" err="1"/>
              <a:t>tijdens</a:t>
            </a:r>
            <a:r>
              <a:rPr u="none" dirty="0"/>
              <a:t> </a:t>
            </a:r>
            <a:r>
              <a:rPr u="none" dirty="0" err="1"/>
              <a:t>een</a:t>
            </a:r>
            <a:r>
              <a:rPr u="none" dirty="0"/>
              <a:t> </a:t>
            </a:r>
            <a:r>
              <a:rPr u="none" dirty="0" err="1"/>
              <a:t>correctiegesprek</a:t>
            </a:r>
            <a:r>
              <a:rPr u="none" dirty="0"/>
              <a:t> </a:t>
            </a:r>
            <a:r>
              <a:rPr u="none" dirty="0" err="1"/>
              <a:t>zal</a:t>
            </a:r>
            <a:r>
              <a:rPr u="none" dirty="0"/>
              <a:t> </a:t>
            </a:r>
            <a:r>
              <a:rPr u="none" dirty="0" err="1"/>
              <a:t>verwijten</a:t>
            </a:r>
            <a:r>
              <a:rPr u="none" dirty="0"/>
              <a:t> </a:t>
            </a:r>
            <a:r>
              <a:rPr u="none" dirty="0" err="1"/>
              <a:t>dat</a:t>
            </a:r>
            <a:r>
              <a:rPr u="none" dirty="0"/>
              <a:t> </a:t>
            </a:r>
            <a:r>
              <a:rPr u="none" dirty="0" err="1"/>
              <a:t>jij</a:t>
            </a:r>
            <a:r>
              <a:rPr u="none" dirty="0"/>
              <a:t> je </a:t>
            </a:r>
            <a:r>
              <a:rPr u="none" dirty="0" err="1"/>
              <a:t>ook</a:t>
            </a:r>
            <a:r>
              <a:rPr u="none" dirty="0"/>
              <a:t> </a:t>
            </a:r>
            <a:r>
              <a:rPr u="none" dirty="0" err="1"/>
              <a:t>niet</a:t>
            </a:r>
            <a:r>
              <a:rPr u="none" dirty="0"/>
              <a:t> </a:t>
            </a:r>
            <a:r>
              <a:rPr u="none" dirty="0" err="1"/>
              <a:t>aan</a:t>
            </a:r>
            <a:r>
              <a:rPr u="none" dirty="0"/>
              <a:t> de regels </a:t>
            </a:r>
            <a:r>
              <a:rPr u="none" dirty="0" err="1"/>
              <a:t>houdt</a:t>
            </a:r>
            <a:r>
              <a:rPr u="none" dirty="0"/>
              <a:t>.</a:t>
            </a:r>
          </a:p>
          <a:p>
            <a:pPr marL="285750" indent="-285750">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800"/>
            </a:pPr>
            <a:endParaRPr u="none" dirty="0"/>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u="sng"/>
            </a:pPr>
            <a:r>
              <a:rPr dirty="0"/>
              <a:t>De </a:t>
            </a:r>
            <a:r>
              <a:rPr dirty="0" err="1"/>
              <a:t>overtreding</a:t>
            </a:r>
            <a:r>
              <a:rPr dirty="0"/>
              <a:t> </a:t>
            </a:r>
            <a:r>
              <a:rPr dirty="0" err="1"/>
              <a:t>onderzoeken</a:t>
            </a:r>
            <a:r>
              <a:rPr dirty="0"/>
              <a:t>. </a:t>
            </a:r>
            <a:r>
              <a:rPr u="none" dirty="0" err="1"/>
              <a:t>Een</a:t>
            </a:r>
            <a:r>
              <a:rPr u="none" dirty="0"/>
              <a:t> </a:t>
            </a:r>
            <a:r>
              <a:rPr u="none" dirty="0" err="1"/>
              <a:t>correctiegesprek</a:t>
            </a:r>
            <a:r>
              <a:rPr u="none" dirty="0"/>
              <a:t> is </a:t>
            </a:r>
            <a:r>
              <a:rPr u="none" dirty="0" err="1"/>
              <a:t>alleen</a:t>
            </a:r>
            <a:r>
              <a:rPr u="none" dirty="0"/>
              <a:t> </a:t>
            </a:r>
            <a:r>
              <a:rPr u="none" dirty="0" err="1"/>
              <a:t>zinvol</a:t>
            </a:r>
            <a:r>
              <a:rPr u="none" dirty="0"/>
              <a:t> </a:t>
            </a:r>
            <a:r>
              <a:rPr u="none" dirty="0" err="1"/>
              <a:t>wanneer</a:t>
            </a:r>
            <a:r>
              <a:rPr u="none" dirty="0"/>
              <a:t> </a:t>
            </a:r>
            <a:r>
              <a:rPr u="none" dirty="0" err="1"/>
              <a:t>een</a:t>
            </a:r>
            <a:r>
              <a:rPr u="none" dirty="0"/>
              <a:t> </a:t>
            </a:r>
            <a:r>
              <a:rPr u="none" dirty="0" err="1"/>
              <a:t>overtreding</a:t>
            </a:r>
            <a:r>
              <a:rPr u="none" dirty="0"/>
              <a:t> </a:t>
            </a:r>
            <a:r>
              <a:rPr u="none" dirty="0" err="1"/>
              <a:t>geheel</a:t>
            </a:r>
            <a:r>
              <a:rPr u="none" dirty="0"/>
              <a:t> </a:t>
            </a:r>
            <a:r>
              <a:rPr u="none" dirty="0" err="1"/>
              <a:t>te</a:t>
            </a:r>
            <a:r>
              <a:rPr u="none" dirty="0"/>
              <a:t> </a:t>
            </a:r>
            <a:r>
              <a:rPr u="none" dirty="0" err="1"/>
              <a:t>wijten</a:t>
            </a:r>
            <a:r>
              <a:rPr u="none" dirty="0"/>
              <a:t> is </a:t>
            </a:r>
            <a:r>
              <a:rPr u="none" dirty="0" err="1"/>
              <a:t>aan</a:t>
            </a:r>
            <a:r>
              <a:rPr u="none" dirty="0"/>
              <a:t> het </a:t>
            </a:r>
            <a:r>
              <a:rPr u="none" dirty="0" err="1"/>
              <a:t>gedrag</a:t>
            </a:r>
            <a:r>
              <a:rPr u="none" dirty="0"/>
              <a:t> van </a:t>
            </a:r>
            <a:r>
              <a:rPr lang="nl-NL" u="none" dirty="0" smtClean="0"/>
              <a:t>het teamlid</a:t>
            </a:r>
            <a:r>
              <a:rPr u="none" dirty="0" smtClean="0"/>
              <a:t>. </a:t>
            </a:r>
            <a:r>
              <a:rPr u="none" dirty="0" err="1"/>
              <a:t>Als</a:t>
            </a:r>
            <a:r>
              <a:rPr u="none" dirty="0"/>
              <a:t> </a:t>
            </a:r>
            <a:r>
              <a:rPr lang="nl-NL" u="none" dirty="0" smtClean="0"/>
              <a:t>teamleider</a:t>
            </a:r>
            <a:r>
              <a:rPr u="none" dirty="0" smtClean="0"/>
              <a:t>, </a:t>
            </a:r>
            <a:r>
              <a:rPr u="none" dirty="0" err="1"/>
              <a:t>begeleider</a:t>
            </a:r>
            <a:r>
              <a:rPr u="none" dirty="0"/>
              <a:t> of </a:t>
            </a:r>
            <a:r>
              <a:rPr u="none" dirty="0" err="1"/>
              <a:t>adviseur</a:t>
            </a:r>
            <a:r>
              <a:rPr u="none" dirty="0"/>
              <a:t> </a:t>
            </a:r>
            <a:r>
              <a:rPr u="none" dirty="0" err="1"/>
              <a:t>moet</a:t>
            </a:r>
            <a:r>
              <a:rPr u="none" dirty="0"/>
              <a:t> je </a:t>
            </a:r>
            <a:r>
              <a:rPr u="none" dirty="0" err="1"/>
              <a:t>informatie</a:t>
            </a:r>
            <a:r>
              <a:rPr u="none" dirty="0"/>
              <a:t> </a:t>
            </a:r>
            <a:r>
              <a:rPr u="none" dirty="0" err="1"/>
              <a:t>verzamelen</a:t>
            </a:r>
            <a:r>
              <a:rPr u="none" dirty="0"/>
              <a:t> over de </a:t>
            </a:r>
            <a:r>
              <a:rPr u="none" dirty="0" err="1"/>
              <a:t>overtreding</a:t>
            </a:r>
            <a:r>
              <a:rPr u="none" dirty="0"/>
              <a:t> om </a:t>
            </a:r>
            <a:r>
              <a:rPr u="none" dirty="0" err="1"/>
              <a:t>zeker</a:t>
            </a:r>
            <a:r>
              <a:rPr u="none" dirty="0"/>
              <a:t> </a:t>
            </a:r>
            <a:r>
              <a:rPr u="none" dirty="0" err="1"/>
              <a:t>te</a:t>
            </a:r>
            <a:r>
              <a:rPr u="none" dirty="0"/>
              <a:t> </a:t>
            </a:r>
            <a:r>
              <a:rPr u="none" dirty="0" err="1"/>
              <a:t>weten</a:t>
            </a:r>
            <a:r>
              <a:rPr u="none" dirty="0"/>
              <a:t> wat de </a:t>
            </a:r>
            <a:r>
              <a:rPr u="none" dirty="0" err="1"/>
              <a:t>oorzaak</a:t>
            </a:r>
            <a:r>
              <a:rPr u="none" dirty="0"/>
              <a:t> is.</a:t>
            </a:r>
          </a:p>
          <a:p>
            <a:pPr marL="285750" indent="-285750">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800"/>
            </a:pPr>
            <a:endParaRPr u="none" dirty="0"/>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u="sng"/>
            </a:pPr>
            <a:r>
              <a:rPr dirty="0" err="1"/>
              <a:t>Nagaan</a:t>
            </a:r>
            <a:r>
              <a:rPr dirty="0"/>
              <a:t> of je </a:t>
            </a:r>
            <a:r>
              <a:rPr lang="nl-NL" dirty="0" smtClean="0"/>
              <a:t>teamleden</a:t>
            </a:r>
            <a:r>
              <a:rPr dirty="0" smtClean="0"/>
              <a:t> </a:t>
            </a:r>
            <a:r>
              <a:rPr dirty="0"/>
              <a:t>consequent op </a:t>
            </a:r>
            <a:r>
              <a:rPr dirty="0" err="1"/>
              <a:t>overtredingen</a:t>
            </a:r>
            <a:r>
              <a:rPr dirty="0"/>
              <a:t> </a:t>
            </a:r>
            <a:r>
              <a:rPr dirty="0" err="1"/>
              <a:t>aanspreekt</a:t>
            </a:r>
            <a:r>
              <a:rPr dirty="0"/>
              <a:t>. </a:t>
            </a:r>
            <a:r>
              <a:rPr u="none" dirty="0"/>
              <a:t>Je </a:t>
            </a:r>
            <a:r>
              <a:rPr u="none" dirty="0" err="1"/>
              <a:t>geeft</a:t>
            </a:r>
            <a:r>
              <a:rPr u="none" dirty="0"/>
              <a:t> </a:t>
            </a:r>
            <a:r>
              <a:rPr u="none" dirty="0" err="1"/>
              <a:t>namelijk</a:t>
            </a:r>
            <a:r>
              <a:rPr u="none" dirty="0"/>
              <a:t> </a:t>
            </a:r>
            <a:r>
              <a:rPr u="none" dirty="0" err="1"/>
              <a:t>geen</a:t>
            </a:r>
            <a:r>
              <a:rPr u="none" dirty="0"/>
              <a:t> </a:t>
            </a:r>
            <a:r>
              <a:rPr u="none" dirty="0" err="1"/>
              <a:t>duidelijk</a:t>
            </a:r>
            <a:r>
              <a:rPr u="none" dirty="0"/>
              <a:t> </a:t>
            </a:r>
            <a:r>
              <a:rPr u="none" dirty="0" err="1"/>
              <a:t>signaal</a:t>
            </a:r>
            <a:r>
              <a:rPr u="none" dirty="0"/>
              <a:t> </a:t>
            </a:r>
            <a:r>
              <a:rPr u="none" dirty="0" err="1"/>
              <a:t>af</a:t>
            </a:r>
            <a:r>
              <a:rPr u="none" dirty="0"/>
              <a:t> </a:t>
            </a:r>
            <a:r>
              <a:rPr u="none" dirty="0" err="1"/>
              <a:t>als</a:t>
            </a:r>
            <a:r>
              <a:rPr u="none" dirty="0"/>
              <a:t> je </a:t>
            </a:r>
            <a:r>
              <a:rPr u="none" dirty="0" err="1"/>
              <a:t>slechts</a:t>
            </a:r>
            <a:r>
              <a:rPr u="none" dirty="0"/>
              <a:t> </a:t>
            </a:r>
            <a:r>
              <a:rPr u="none" dirty="0" err="1"/>
              <a:t>één</a:t>
            </a:r>
            <a:r>
              <a:rPr u="none" dirty="0"/>
              <a:t> </a:t>
            </a:r>
            <a:r>
              <a:rPr lang="nl-NL" u="none" dirty="0" smtClean="0"/>
              <a:t>teamlid</a:t>
            </a:r>
            <a:r>
              <a:rPr u="none" dirty="0" smtClean="0"/>
              <a:t> </a:t>
            </a:r>
            <a:r>
              <a:rPr u="none" dirty="0" err="1"/>
              <a:t>aanpakt</a:t>
            </a:r>
            <a:r>
              <a:rPr u="none" dirty="0"/>
              <a:t> </a:t>
            </a:r>
            <a:r>
              <a:rPr u="none" dirty="0" err="1"/>
              <a:t>en</a:t>
            </a:r>
            <a:r>
              <a:rPr u="none" dirty="0"/>
              <a:t> </a:t>
            </a:r>
            <a:r>
              <a:rPr u="none" dirty="0" err="1"/>
              <a:t>anderen</a:t>
            </a:r>
            <a:r>
              <a:rPr u="none" dirty="0"/>
              <a:t> die </a:t>
            </a:r>
            <a:r>
              <a:rPr u="none" dirty="0" err="1"/>
              <a:t>hetzelfde</a:t>
            </a:r>
            <a:r>
              <a:rPr u="none" dirty="0"/>
              <a:t> </a:t>
            </a:r>
            <a:r>
              <a:rPr u="none" dirty="0" err="1"/>
              <a:t>gedrag</a:t>
            </a:r>
            <a:r>
              <a:rPr u="none" dirty="0"/>
              <a:t> </a:t>
            </a:r>
            <a:r>
              <a:rPr u="none" dirty="0" err="1"/>
              <a:t>vertonen</a:t>
            </a:r>
            <a:r>
              <a:rPr u="none" dirty="0"/>
              <a:t> </a:t>
            </a:r>
            <a:r>
              <a:rPr u="none" dirty="0" err="1"/>
              <a:t>ongemoeid</a:t>
            </a:r>
            <a:r>
              <a:rPr u="none" dirty="0"/>
              <a:t> </a:t>
            </a:r>
            <a:r>
              <a:rPr u="none" dirty="0" err="1"/>
              <a:t>laat</a:t>
            </a:r>
            <a:r>
              <a:rPr u="none"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4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iterate>
                                    <p:tmAbs val="0"/>
                                  </p:iterate>
                                  <p:childTnLst>
                                    <p:set>
                                      <p:cBhvr>
                                        <p:cTn id="14" fill="hold"/>
                                        <p:tgtEl>
                                          <p:spTgt spid="14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1" build="p" bldLvl="5"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Correctiegesprek</a:t>
            </a:r>
          </a:p>
        </p:txBody>
      </p:sp>
      <p:sp>
        <p:nvSpPr>
          <p:cNvPr id="148" name="Shape 148"/>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8</a:t>
            </a:fld>
            <a:endParaRPr/>
          </a:p>
        </p:txBody>
      </p:sp>
      <p:sp>
        <p:nvSpPr>
          <p:cNvPr id="149" name="Shape 149"/>
          <p:cNvSpPr/>
          <p:nvPr/>
        </p:nvSpPr>
        <p:spPr>
          <a:xfrm>
            <a:off x="457200" y="1484312"/>
            <a:ext cx="8147050" cy="344709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rPr dirty="0"/>
              <a:t>De </a:t>
            </a:r>
            <a:r>
              <a:rPr dirty="0" err="1"/>
              <a:t>ernst</a:t>
            </a:r>
            <a:r>
              <a:rPr dirty="0"/>
              <a:t> van de </a:t>
            </a:r>
            <a:r>
              <a:rPr dirty="0" err="1"/>
              <a:t>overtreding</a:t>
            </a:r>
            <a:r>
              <a:rPr dirty="0"/>
              <a:t> </a:t>
            </a:r>
            <a:r>
              <a:rPr dirty="0" err="1"/>
              <a:t>bepalen</a:t>
            </a:r>
            <a:r>
              <a:rPr dirty="0"/>
              <a:t>. </a:t>
            </a:r>
            <a:r>
              <a:rPr dirty="0" err="1"/>
              <a:t>Bedenk</a:t>
            </a:r>
            <a:r>
              <a:rPr dirty="0"/>
              <a:t> hoe </a:t>
            </a:r>
            <a:r>
              <a:rPr dirty="0" err="1"/>
              <a:t>ernstig</a:t>
            </a:r>
            <a:r>
              <a:rPr dirty="0"/>
              <a:t> de </a:t>
            </a:r>
            <a:r>
              <a:rPr dirty="0" err="1"/>
              <a:t>overtreding</a:t>
            </a:r>
            <a:r>
              <a:rPr dirty="0"/>
              <a:t> is </a:t>
            </a:r>
            <a:r>
              <a:rPr dirty="0" err="1"/>
              <a:t>en</a:t>
            </a:r>
            <a:r>
              <a:rPr dirty="0"/>
              <a:t> </a:t>
            </a:r>
            <a:r>
              <a:rPr dirty="0" err="1"/>
              <a:t>welke</a:t>
            </a:r>
            <a:r>
              <a:rPr dirty="0"/>
              <a:t> </a:t>
            </a:r>
            <a:r>
              <a:rPr dirty="0" err="1"/>
              <a:t>maatregel</a:t>
            </a:r>
            <a:r>
              <a:rPr dirty="0"/>
              <a:t> </a:t>
            </a:r>
            <a:r>
              <a:rPr dirty="0" err="1"/>
              <a:t>gepast</a:t>
            </a:r>
            <a:r>
              <a:rPr dirty="0"/>
              <a:t> </a:t>
            </a:r>
            <a:r>
              <a:rPr dirty="0" err="1"/>
              <a:t>zou</a:t>
            </a:r>
            <a:r>
              <a:rPr dirty="0"/>
              <a:t> </a:t>
            </a:r>
            <a:r>
              <a:rPr dirty="0" err="1"/>
              <a:t>zijn</a:t>
            </a:r>
            <a:r>
              <a:rPr dirty="0"/>
              <a:t>. </a:t>
            </a:r>
            <a:r>
              <a:rPr dirty="0" err="1"/>
              <a:t>Maak</a:t>
            </a:r>
            <a:r>
              <a:rPr dirty="0"/>
              <a:t> </a:t>
            </a:r>
            <a:r>
              <a:rPr dirty="0" err="1"/>
              <a:t>duidelijk</a:t>
            </a:r>
            <a:r>
              <a:rPr dirty="0"/>
              <a:t> door </a:t>
            </a:r>
            <a:r>
              <a:rPr dirty="0" err="1"/>
              <a:t>middel</a:t>
            </a:r>
            <a:r>
              <a:rPr dirty="0"/>
              <a:t> van </a:t>
            </a:r>
            <a:r>
              <a:rPr dirty="0" err="1"/>
              <a:t>argumenten</a:t>
            </a:r>
            <a:r>
              <a:rPr dirty="0"/>
              <a:t> </a:t>
            </a:r>
            <a:r>
              <a:rPr dirty="0" err="1"/>
              <a:t>waarom</a:t>
            </a:r>
            <a:r>
              <a:rPr dirty="0"/>
              <a:t> je </a:t>
            </a:r>
            <a:r>
              <a:rPr dirty="0" err="1"/>
              <a:t>zwaar</a:t>
            </a:r>
            <a:r>
              <a:rPr dirty="0"/>
              <a:t> tilt </a:t>
            </a:r>
            <a:r>
              <a:rPr dirty="0" err="1"/>
              <a:t>aan</a:t>
            </a:r>
            <a:r>
              <a:rPr dirty="0"/>
              <a:t> </a:t>
            </a:r>
            <a:r>
              <a:rPr dirty="0" err="1"/>
              <a:t>een</a:t>
            </a:r>
            <a:r>
              <a:rPr dirty="0"/>
              <a:t> </a:t>
            </a:r>
            <a:r>
              <a:rPr dirty="0" err="1"/>
              <a:t>bepaalde</a:t>
            </a:r>
            <a:r>
              <a:rPr dirty="0"/>
              <a:t> </a:t>
            </a:r>
            <a:r>
              <a:rPr dirty="0" err="1"/>
              <a:t>overtreding</a:t>
            </a:r>
            <a:r>
              <a:rPr dirty="0"/>
              <a:t> </a:t>
            </a:r>
            <a:r>
              <a:rPr dirty="0" err="1"/>
              <a:t>en</a:t>
            </a:r>
            <a:r>
              <a:rPr dirty="0"/>
              <a:t> </a:t>
            </a:r>
            <a:r>
              <a:rPr dirty="0" err="1"/>
              <a:t>bedenk</a:t>
            </a:r>
            <a:r>
              <a:rPr dirty="0"/>
              <a:t> </a:t>
            </a:r>
            <a:r>
              <a:rPr dirty="0" err="1"/>
              <a:t>daar</a:t>
            </a:r>
            <a:r>
              <a:rPr dirty="0"/>
              <a:t> concrete </a:t>
            </a:r>
            <a:r>
              <a:rPr dirty="0" err="1"/>
              <a:t>voorbeelden</a:t>
            </a:r>
            <a:r>
              <a:rPr dirty="0"/>
              <a:t> </a:t>
            </a:r>
            <a:r>
              <a:rPr dirty="0" err="1"/>
              <a:t>bij</a:t>
            </a:r>
            <a:r>
              <a:rPr dirty="0"/>
              <a:t>. </a:t>
            </a:r>
            <a:r>
              <a:rPr dirty="0" err="1"/>
              <a:t>Probeer</a:t>
            </a:r>
            <a:r>
              <a:rPr dirty="0"/>
              <a:t> het </a:t>
            </a:r>
            <a:r>
              <a:rPr dirty="0" err="1"/>
              <a:t>ook</a:t>
            </a:r>
            <a:r>
              <a:rPr dirty="0"/>
              <a:t> in </a:t>
            </a:r>
            <a:r>
              <a:rPr dirty="0" err="1"/>
              <a:t>een</a:t>
            </a:r>
            <a:r>
              <a:rPr dirty="0"/>
              <a:t> </a:t>
            </a:r>
            <a:r>
              <a:rPr dirty="0" err="1"/>
              <a:t>breder</a:t>
            </a:r>
            <a:r>
              <a:rPr dirty="0"/>
              <a:t> </a:t>
            </a:r>
            <a:r>
              <a:rPr dirty="0" err="1"/>
              <a:t>verband</a:t>
            </a:r>
            <a:r>
              <a:rPr dirty="0"/>
              <a:t> </a:t>
            </a:r>
            <a:r>
              <a:rPr dirty="0" err="1"/>
              <a:t>te</a:t>
            </a:r>
            <a:r>
              <a:rPr dirty="0"/>
              <a:t> </a:t>
            </a:r>
            <a:r>
              <a:rPr dirty="0" err="1"/>
              <a:t>trekken</a:t>
            </a:r>
            <a:r>
              <a:rPr dirty="0"/>
              <a:t> </a:t>
            </a:r>
            <a:r>
              <a:rPr dirty="0" err="1"/>
              <a:t>en</a:t>
            </a:r>
            <a:r>
              <a:rPr dirty="0"/>
              <a:t> het </a:t>
            </a:r>
            <a:r>
              <a:rPr dirty="0" err="1"/>
              <a:t>gedrag</a:t>
            </a:r>
            <a:r>
              <a:rPr dirty="0"/>
              <a:t> </a:t>
            </a:r>
            <a:r>
              <a:rPr dirty="0" err="1"/>
              <a:t>voor</a:t>
            </a:r>
            <a:r>
              <a:rPr dirty="0"/>
              <a:t> het </a:t>
            </a:r>
            <a:r>
              <a:rPr lang="nl-NL" dirty="0" smtClean="0"/>
              <a:t>teamlid</a:t>
            </a:r>
            <a:r>
              <a:rPr dirty="0" smtClean="0"/>
              <a:t> </a:t>
            </a:r>
            <a:r>
              <a:rPr dirty="0" err="1"/>
              <a:t>inzichtelijk</a:t>
            </a:r>
            <a:r>
              <a:rPr dirty="0"/>
              <a:t> </a:t>
            </a:r>
            <a:r>
              <a:rPr dirty="0" err="1"/>
              <a:t>te</a:t>
            </a:r>
            <a:r>
              <a:rPr dirty="0"/>
              <a:t> </a:t>
            </a:r>
            <a:r>
              <a:rPr dirty="0" err="1"/>
              <a:t>maken</a:t>
            </a:r>
            <a:r>
              <a:rPr dirty="0"/>
              <a:t>.</a:t>
            </a: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endParaRPr dirty="0"/>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rPr dirty="0" err="1"/>
              <a:t>Bedenken</a:t>
            </a:r>
            <a:r>
              <a:rPr dirty="0"/>
              <a:t> </a:t>
            </a:r>
            <a:r>
              <a:rPr dirty="0" err="1"/>
              <a:t>welke</a:t>
            </a:r>
            <a:r>
              <a:rPr dirty="0"/>
              <a:t> </a:t>
            </a:r>
            <a:r>
              <a:rPr dirty="0" err="1"/>
              <a:t>tegenargumenten</a:t>
            </a:r>
            <a:r>
              <a:rPr dirty="0"/>
              <a:t> </a:t>
            </a:r>
            <a:r>
              <a:rPr lang="nl-NL" dirty="0" smtClean="0"/>
              <a:t>het teamlid </a:t>
            </a:r>
            <a:r>
              <a:rPr dirty="0" err="1" smtClean="0"/>
              <a:t>kan</a:t>
            </a:r>
            <a:r>
              <a:rPr dirty="0" smtClean="0"/>
              <a:t> </a:t>
            </a:r>
            <a:r>
              <a:rPr dirty="0" err="1"/>
              <a:t>noemen</a:t>
            </a:r>
            <a:r>
              <a:rPr dirty="0"/>
              <a:t>. Ga </a:t>
            </a:r>
            <a:r>
              <a:rPr dirty="0" err="1"/>
              <a:t>na</a:t>
            </a:r>
            <a:r>
              <a:rPr dirty="0"/>
              <a:t> wat het </a:t>
            </a:r>
            <a:r>
              <a:rPr dirty="0" err="1"/>
              <a:t>weerwoord</a:t>
            </a:r>
            <a:r>
              <a:rPr dirty="0"/>
              <a:t> van </a:t>
            </a:r>
            <a:r>
              <a:rPr lang="nl-NL" dirty="0" smtClean="0"/>
              <a:t>het teamlid </a:t>
            </a:r>
            <a:r>
              <a:rPr dirty="0" err="1" smtClean="0"/>
              <a:t>kan</a:t>
            </a:r>
            <a:r>
              <a:rPr dirty="0" smtClean="0"/>
              <a:t> </a:t>
            </a:r>
            <a:r>
              <a:rPr dirty="0" err="1"/>
              <a:t>zijn</a:t>
            </a:r>
            <a:r>
              <a:rPr dirty="0"/>
              <a:t> </a:t>
            </a:r>
            <a:r>
              <a:rPr dirty="0" err="1"/>
              <a:t>en</a:t>
            </a:r>
            <a:r>
              <a:rPr dirty="0"/>
              <a:t> </a:t>
            </a:r>
            <a:r>
              <a:rPr dirty="0" err="1"/>
              <a:t>bedenk</a:t>
            </a:r>
            <a:r>
              <a:rPr dirty="0"/>
              <a:t> hoe je </a:t>
            </a:r>
            <a:r>
              <a:rPr dirty="0" err="1"/>
              <a:t>zijn</a:t>
            </a:r>
            <a:r>
              <a:rPr dirty="0"/>
              <a:t> of </a:t>
            </a:r>
            <a:r>
              <a:rPr dirty="0" err="1"/>
              <a:t>haar</a:t>
            </a:r>
            <a:r>
              <a:rPr dirty="0"/>
              <a:t> </a:t>
            </a:r>
            <a:r>
              <a:rPr dirty="0" err="1"/>
              <a:t>argumenten</a:t>
            </a:r>
            <a:r>
              <a:rPr dirty="0"/>
              <a:t> </a:t>
            </a:r>
            <a:r>
              <a:rPr dirty="0" err="1"/>
              <a:t>kunt</a:t>
            </a:r>
            <a:r>
              <a:rPr dirty="0"/>
              <a:t> </a:t>
            </a:r>
            <a:r>
              <a:rPr dirty="0" err="1"/>
              <a:t>weerleggen</a:t>
            </a:r>
            <a:r>
              <a:rPr dirty="0"/>
              <a:t>.</a:t>
            </a:r>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endParaRPr dirty="0"/>
          </a:p>
          <a:p>
            <a:pPr marL="285750" indent="-285750">
              <a:spcBef>
                <a:spcPts val="600"/>
              </a:spcBef>
              <a:buSzPct val="100000"/>
              <a:buFont typeface="Arial"/>
              <a:buChar char="•"/>
              <a:tabLst>
                <a:tab pos="558800" algn="l"/>
                <a:tab pos="1473200" algn="l"/>
                <a:tab pos="2387600" algn="l"/>
                <a:tab pos="3302000" algn="l"/>
                <a:tab pos="4216400" algn="l"/>
                <a:tab pos="5130800" algn="l"/>
                <a:tab pos="6045200" algn="l"/>
                <a:tab pos="6959600" algn="l"/>
                <a:tab pos="7874000" algn="l"/>
                <a:tab pos="8788400" algn="l"/>
                <a:tab pos="9702800" algn="l"/>
              </a:tabLst>
            </a:pPr>
            <a:r>
              <a:rPr dirty="0" err="1"/>
              <a:t>Hoor</a:t>
            </a:r>
            <a:r>
              <a:rPr dirty="0"/>
              <a:t> </a:t>
            </a:r>
            <a:r>
              <a:rPr dirty="0" err="1"/>
              <a:t>en</a:t>
            </a:r>
            <a:r>
              <a:rPr dirty="0"/>
              <a:t> </a:t>
            </a:r>
            <a:r>
              <a:rPr dirty="0" err="1"/>
              <a:t>wederhoor</a:t>
            </a:r>
            <a:r>
              <a:rPr dirty="0"/>
              <a:t> </a:t>
            </a:r>
            <a:r>
              <a:rPr dirty="0" err="1"/>
              <a:t>toepassen</a:t>
            </a:r>
            <a:r>
              <a:rPr dirty="0"/>
              <a:t>.</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4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iterate>
                                    <p:tmAbs val="0"/>
                                  </p:iterate>
                                  <p:childTnLst>
                                    <p:set>
                                      <p:cBhvr>
                                        <p:cTn id="10" fill="hold"/>
                                        <p:tgtEl>
                                          <p:spTgt spid="14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1" build="p" bldLvl="5"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Shape 155"/>
          <p:cNvSpPr/>
          <p:nvPr/>
        </p:nvSpPr>
        <p:spPr>
          <a:xfrm>
            <a:off x="457200" y="616267"/>
            <a:ext cx="8229600" cy="45974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spAutoFit/>
          </a:bodyPr>
          <a:lstStyle>
            <a:lvl1pPr>
              <a:tabLst>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FFFFFF"/>
                </a:solidFill>
                <a:latin typeface="Impact"/>
                <a:ea typeface="Impact"/>
                <a:cs typeface="Impact"/>
                <a:sym typeface="Impact"/>
              </a:defRPr>
            </a:lvl1pPr>
          </a:lstStyle>
          <a:p>
            <a:r>
              <a:t>Gesprekstechnieken – Correctiegesprek</a:t>
            </a:r>
          </a:p>
        </p:txBody>
      </p:sp>
      <p:sp>
        <p:nvSpPr>
          <p:cNvPr id="156" name="Shape 156"/>
          <p:cNvSpPr>
            <a:spLocks noGrp="1"/>
          </p:cNvSpPr>
          <p:nvPr>
            <p:ph type="sldNum" sz="quarter" idx="2"/>
          </p:nvPr>
        </p:nvSpPr>
        <p:spPr>
          <a:xfrm>
            <a:off x="8381144" y="6245225"/>
            <a:ext cx="304069" cy="290984"/>
          </a:xfrm>
          <a:prstGeom prst="rect">
            <a:avLst/>
          </a:prstGeom>
          <a:extLst>
            <a:ext uri="{C572A759-6A51-4108-AA02-DFA0A04FC94B}">
              <ma14:wrappingTextBoxFlag xmlns:ma14="http://schemas.microsoft.com/office/mac/drawingml/2011/main" xmlns="" val="1"/>
            </a:ext>
          </a:extLst>
        </p:spPr>
        <p:txBody>
          <a:bodyPr/>
          <a:lstStyle>
            <a:lvl1pPr algn="r">
              <a:tabLst>
                <a:tab pos="914400" algn="l"/>
                <a:tab pos="1828800" algn="l"/>
                <a:tab pos="2743200" algn="l"/>
                <a:tab pos="3657600" algn="l"/>
                <a:tab pos="4572000" algn="l"/>
                <a:tab pos="5486400" algn="l"/>
                <a:tab pos="6400800" algn="l"/>
                <a:tab pos="7315200" algn="l"/>
                <a:tab pos="8229600" algn="l"/>
                <a:tab pos="9144000" algn="l"/>
                <a:tab pos="10058400" algn="l"/>
              </a:tabLst>
            </a:lvl1pPr>
          </a:lstStyle>
          <a:p>
            <a:fld id="{86CB4B4D-7CA3-9044-876B-883B54F8677D}" type="slidenum">
              <a:t>9</a:t>
            </a:fld>
            <a:endParaRPr/>
          </a:p>
        </p:txBody>
      </p:sp>
      <p:sp>
        <p:nvSpPr>
          <p:cNvPr id="157" name="Shape 157"/>
          <p:cNvSpPr/>
          <p:nvPr/>
        </p:nvSpPr>
        <p:spPr>
          <a:xfrm>
            <a:off x="457200" y="1484312"/>
            <a:ext cx="8147050" cy="260071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Oefen</a:t>
            </a:r>
            <a:r>
              <a:rPr dirty="0"/>
              <a:t> </a:t>
            </a:r>
            <a:r>
              <a:rPr dirty="0" err="1"/>
              <a:t>een</a:t>
            </a:r>
            <a:r>
              <a:rPr dirty="0"/>
              <a:t> </a:t>
            </a:r>
            <a:r>
              <a:rPr dirty="0" err="1" smtClean="0"/>
              <a:t>correctiegesprek</a:t>
            </a:r>
            <a:r>
              <a:rPr dirty="0" smtClean="0"/>
              <a:t>.</a:t>
            </a: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Bedenk</a:t>
            </a:r>
            <a:r>
              <a:rPr dirty="0"/>
              <a:t> </a:t>
            </a:r>
            <a:r>
              <a:rPr dirty="0" err="1"/>
              <a:t>een</a:t>
            </a:r>
            <a:r>
              <a:rPr dirty="0"/>
              <a:t> casus </a:t>
            </a:r>
            <a:r>
              <a:rPr dirty="0" err="1"/>
              <a:t>uit</a:t>
            </a:r>
            <a:r>
              <a:rPr dirty="0"/>
              <a:t> je </a:t>
            </a:r>
            <a:r>
              <a:rPr dirty="0" err="1"/>
              <a:t>eigen</a:t>
            </a:r>
            <a:r>
              <a:rPr dirty="0"/>
              <a:t> </a:t>
            </a:r>
            <a:r>
              <a:rPr dirty="0" err="1"/>
              <a:t>Scoutingpraktijk</a:t>
            </a:r>
            <a:r>
              <a:rPr dirty="0"/>
              <a:t> </a:t>
            </a:r>
            <a:r>
              <a:rPr dirty="0" err="1"/>
              <a:t>en</a:t>
            </a:r>
            <a:r>
              <a:rPr dirty="0"/>
              <a:t> </a:t>
            </a:r>
            <a:r>
              <a:rPr dirty="0" err="1"/>
              <a:t>bereid</a:t>
            </a:r>
            <a:r>
              <a:rPr dirty="0"/>
              <a:t> het </a:t>
            </a:r>
            <a:r>
              <a:rPr dirty="0" err="1"/>
              <a:t>correctiegesprek</a:t>
            </a:r>
            <a:r>
              <a:rPr dirty="0"/>
              <a:t> </a:t>
            </a:r>
            <a:r>
              <a:rPr dirty="0" err="1"/>
              <a:t>kort</a:t>
            </a:r>
            <a:r>
              <a:rPr dirty="0"/>
              <a:t> </a:t>
            </a:r>
            <a:r>
              <a:rPr dirty="0" err="1"/>
              <a:t>voor</a:t>
            </a:r>
            <a:r>
              <a:rPr dirty="0"/>
              <a:t>.</a:t>
            </a:r>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endParaRPr dirty="0"/>
          </a:p>
          <a:p>
            <a:pPr>
              <a:spcBef>
                <a:spcPts val="600"/>
              </a:spcBef>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err="1"/>
              <a:t>Opdracht</a:t>
            </a:r>
            <a:r>
              <a:rPr dirty="0"/>
              <a:t> </a:t>
            </a:r>
            <a:r>
              <a:rPr dirty="0" err="1"/>
              <a:t>voor</a:t>
            </a:r>
            <a:r>
              <a:rPr dirty="0"/>
              <a:t> de </a:t>
            </a:r>
            <a:r>
              <a:rPr dirty="0" err="1" smtClean="0"/>
              <a:t>toeschouwer</a:t>
            </a:r>
            <a:r>
              <a:rPr dirty="0" smtClean="0"/>
              <a:t>:</a:t>
            </a:r>
            <a:endParaRPr dirty="0"/>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zag je?</a:t>
            </a:r>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a:t>
            </a:r>
            <a:r>
              <a:rPr dirty="0" err="1"/>
              <a:t>ging</a:t>
            </a:r>
            <a:r>
              <a:rPr dirty="0"/>
              <a:t> </a:t>
            </a:r>
            <a:r>
              <a:rPr dirty="0" err="1"/>
              <a:t>er</a:t>
            </a:r>
            <a:r>
              <a:rPr dirty="0"/>
              <a:t> </a:t>
            </a:r>
            <a:r>
              <a:rPr dirty="0" err="1"/>
              <a:t>goed</a:t>
            </a:r>
            <a:r>
              <a:rPr dirty="0"/>
              <a:t>?</a:t>
            </a:r>
          </a:p>
          <a:p>
            <a:pPr>
              <a:spcBef>
                <a:spcPts val="600"/>
              </a:spcBef>
              <a:buSzPct val="100000"/>
              <a:buChar char="-"/>
              <a:tabLst>
                <a:tab pos="558800" algn="l"/>
                <a:tab pos="1473200" algn="l"/>
                <a:tab pos="2387600" algn="l"/>
                <a:tab pos="3302000" algn="l"/>
                <a:tab pos="4216400" algn="l"/>
                <a:tab pos="5130800" algn="l"/>
                <a:tab pos="6045200" algn="l"/>
                <a:tab pos="6959600" algn="l"/>
                <a:tab pos="7874000" algn="l"/>
                <a:tab pos="8788400" algn="l"/>
                <a:tab pos="9702800" algn="l"/>
              </a:tabLst>
              <a:defRPr sz="1600"/>
            </a:pPr>
            <a:r>
              <a:rPr dirty="0"/>
              <a:t>Wat </a:t>
            </a:r>
            <a:r>
              <a:rPr dirty="0" err="1"/>
              <a:t>kan</a:t>
            </a:r>
            <a:r>
              <a:rPr dirty="0"/>
              <a:t> </a:t>
            </a:r>
            <a:r>
              <a:rPr dirty="0" err="1"/>
              <a:t>er</a:t>
            </a:r>
            <a:r>
              <a:rPr dirty="0"/>
              <a:t> </a:t>
            </a:r>
            <a:r>
              <a:rPr dirty="0" err="1"/>
              <a:t>volgens</a:t>
            </a:r>
            <a:r>
              <a:rPr dirty="0"/>
              <a:t> </a:t>
            </a:r>
            <a:r>
              <a:rPr dirty="0" err="1"/>
              <a:t>jou</a:t>
            </a:r>
            <a:r>
              <a:rPr dirty="0"/>
              <a:t> </a:t>
            </a:r>
            <a:r>
              <a:rPr dirty="0" err="1"/>
              <a:t>beter</a:t>
            </a:r>
            <a:r>
              <a:rPr dirty="0"/>
              <a:t>?</a:t>
            </a:r>
          </a:p>
        </p:txBody>
      </p:sp>
      <p:pic>
        <p:nvPicPr>
          <p:cNvPr id="158" name="image.jpg"/>
          <p:cNvPicPr>
            <a:picLocks noChangeAspect="1"/>
          </p:cNvPicPr>
          <p:nvPr/>
        </p:nvPicPr>
        <p:blipFill>
          <a:blip r:embed="rId2">
            <a:extLst/>
          </a:blip>
          <a:srcRect l="9535" t="21572" b="16790"/>
          <a:stretch>
            <a:fillRect/>
          </a:stretch>
        </p:blipFill>
        <p:spPr>
          <a:xfrm>
            <a:off x="5651500" y="4652962"/>
            <a:ext cx="3492500" cy="143986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Times New Roman"/>
        <a:ea typeface="Times New Roman"/>
        <a:cs typeface="Times New Roman"/>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00CC99"/>
      </a:accent1>
      <a:accent2>
        <a:srgbClr val="3333CC"/>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Times New Roman"/>
        <a:ea typeface="Times New Roman"/>
        <a:cs typeface="Times New Roman"/>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922</Words>
  <Application>Microsoft Office PowerPoint</Application>
  <PresentationFormat>On-screen Show (4:3)</PresentationFormat>
  <Paragraphs>102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Jasper Kroeger</cp:lastModifiedBy>
  <cp:revision>1</cp:revision>
  <dcterms:modified xsi:type="dcterms:W3CDTF">2016-09-16T10:36:19Z</dcterms:modified>
</cp:coreProperties>
</file>